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296" y="-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5FF14182-76DA-0A9C-DA3E-829C0FDB57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4ABC5D5A-F0EB-8D54-A885-E82DA1BB3B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9155A174-F1A5-B338-1A53-7948543CA3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1" name="Rectangle 33">
            <a:extLst>
              <a:ext uri="{FF2B5EF4-FFF2-40B4-BE49-F238E27FC236}">
                <a16:creationId xmlns:a16="http://schemas.microsoft.com/office/drawing/2014/main" id="{C114582E-7B70-3326-63ED-8CA61D3AA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329912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6">
            <a:extLst>
              <a:ext uri="{FF2B5EF4-FFF2-40B4-BE49-F238E27FC236}">
                <a16:creationId xmlns:a16="http://schemas.microsoft.com/office/drawing/2014/main" id="{6EF3C219-311F-CF1F-B2E0-C4F220BB65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00600"/>
            <a:ext cx="43891200" cy="2811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58E91B4B-1582-76A5-A3A5-0C827DABAE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002B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C6889D95-33CA-E345-5EAC-9B85A8D6EE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406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9" name="Rectangle 33">
            <a:extLst>
              <a:ext uri="{FF2B5EF4-FFF2-40B4-BE49-F238E27FC236}">
                <a16:creationId xmlns:a16="http://schemas.microsoft.com/office/drawing/2014/main" id="{FEFBB11B-3504-EA28-9BEC-5EBA67A7E6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0538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811482F7-6BCC-2BD7-6972-10F385DA1F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386672" y="5257800"/>
            <a:ext cx="13585370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6188" tIns="38093" rIns="76188" bIns="38093" anchor="ctr"/>
          <a:lstStyle/>
          <a:p>
            <a:pPr>
              <a:defRPr/>
            </a:pPr>
            <a:endParaRPr lang="en-US" sz="9252" dirty="0"/>
          </a:p>
        </p:txBody>
      </p:sp>
    </p:spTree>
    <p:extLst>
      <p:ext uri="{BB962C8B-B14F-4D97-AF65-F5344CB8AC3E}">
        <p14:creationId xmlns:p14="http://schemas.microsoft.com/office/powerpoint/2010/main" val="226206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XXXX@fullerton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176">
            <a:extLst>
              <a:ext uri="{FF2B5EF4-FFF2-40B4-BE49-F238E27FC236}">
                <a16:creationId xmlns:a16="http://schemas.microsoft.com/office/drawing/2014/main" id="{76458B92-78AE-ABF8-A99F-9B24310BE99A}"/>
              </a:ext>
            </a:extLst>
          </p:cNvPr>
          <p:cNvSpPr txBox="1">
            <a:spLocks/>
          </p:cNvSpPr>
          <p:nvPr/>
        </p:nvSpPr>
        <p:spPr>
          <a:xfrm>
            <a:off x="6546097" y="203202"/>
            <a:ext cx="30799007" cy="4316413"/>
          </a:xfrm>
          <a:prstGeom prst="rect">
            <a:avLst/>
          </a:prstGeom>
        </p:spPr>
        <p:txBody>
          <a:bodyPr lIns="65306" tIns="32653" rIns="65306" bIns="32653"/>
          <a:lstStyle>
            <a:lvl1pPr marL="1371406" indent="-1371406" algn="ctr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971380" indent="-1142837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1353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9989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28436" indent="-914272" algn="l" defTabSz="3657082" rtl="0" eaLnBrk="1" latinLnBrk="0" hangingPunct="1">
              <a:spcBef>
                <a:spcPct val="20000"/>
              </a:spcBef>
              <a:buFontTx/>
              <a:buNone/>
              <a:defRPr sz="5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056977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5518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4060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2601" indent="-914272" algn="l" defTabSz="3657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TITLE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Name(s)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95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 Mentor(s): Dr. XXXX</a:t>
            </a:r>
          </a:p>
          <a:p>
            <a:pPr marL="1371406" marR="0" lvl="0" indent="-1371406" algn="ctr" defTabSz="365708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XXX Department</a:t>
            </a:r>
            <a:endParaRPr kumimoji="0" lang="pt-BR" sz="595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AutoShape 4" descr="Image result for SOLIDWORKS">
            <a:extLst>
              <a:ext uri="{FF2B5EF4-FFF2-40B4-BE49-F238E27FC236}">
                <a16:creationId xmlns:a16="http://schemas.microsoft.com/office/drawing/2014/main" id="{846C9AB7-14D9-E5E6-1BB6-9DE6042A14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8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07475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93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CDF743F-525E-D8B3-34CB-FD1D21FC114A}"/>
              </a:ext>
            </a:extLst>
          </p:cNvPr>
          <p:cNvGrpSpPr/>
          <p:nvPr/>
        </p:nvGrpSpPr>
        <p:grpSpPr>
          <a:xfrm>
            <a:off x="931503" y="5197286"/>
            <a:ext cx="13569697" cy="4715322"/>
            <a:chOff x="984405" y="5197286"/>
            <a:chExt cx="13569697" cy="4715322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EF054830-A69F-310D-0DE3-2E7317E2B021}"/>
                </a:ext>
              </a:extLst>
            </p:cNvPr>
            <p:cNvGrpSpPr/>
            <p:nvPr/>
          </p:nvGrpSpPr>
          <p:grpSpPr>
            <a:xfrm>
              <a:off x="984405" y="5197286"/>
              <a:ext cx="13569697" cy="981754"/>
              <a:chOff x="1355276" y="5447509"/>
              <a:chExt cx="9687029" cy="981754"/>
            </a:xfrm>
          </p:grpSpPr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9CCD080B-19A3-4114-B064-D7B439B78137}"/>
                  </a:ext>
                </a:extLst>
              </p:cNvPr>
              <p:cNvSpPr/>
              <p:nvPr/>
            </p:nvSpPr>
            <p:spPr>
              <a:xfrm>
                <a:off x="1355276" y="5514863"/>
                <a:ext cx="9687029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3D3B0ABC-EA24-B8DF-4EF3-448B6BE50785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Project Background</a:t>
                </a:r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AE66F4A4-1FE8-AA4F-594F-A0C19BB2087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the information here needed to understand your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that the people you present to might be from other ECS disciplines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8CBDCF8-17B5-AF91-5C40-2F9ACAF17DFE}"/>
              </a:ext>
            </a:extLst>
          </p:cNvPr>
          <p:cNvGrpSpPr/>
          <p:nvPr/>
        </p:nvGrpSpPr>
        <p:grpSpPr>
          <a:xfrm>
            <a:off x="931890" y="24196353"/>
            <a:ext cx="13569697" cy="4161324"/>
            <a:chOff x="984792" y="5197286"/>
            <a:chExt cx="13569697" cy="4161324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1F232290-D198-DD31-D66D-C172A8B82495}"/>
                </a:ext>
              </a:extLst>
            </p:cNvPr>
            <p:cNvGrpSpPr/>
            <p:nvPr/>
          </p:nvGrpSpPr>
          <p:grpSpPr>
            <a:xfrm>
              <a:off x="984792" y="5197286"/>
              <a:ext cx="13569697" cy="928999"/>
              <a:chOff x="1355548" y="5447509"/>
              <a:chExt cx="9687032" cy="928999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BF26BBEA-B0CE-2D61-C9AC-8E499C6162C4}"/>
                  </a:ext>
                </a:extLst>
              </p:cNvPr>
              <p:cNvSpPr/>
              <p:nvPr/>
            </p:nvSpPr>
            <p:spPr>
              <a:xfrm>
                <a:off x="1355548" y="5462108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AA50500-F69B-9E9A-7041-0CACD5B6784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Goals and Objectives</a:t>
                </a:r>
              </a:p>
            </p:txBody>
          </p:sp>
        </p:grp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6D039A9E-1FDC-6777-F97B-E8E824FA110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product is the team creating to solve this problem?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Outline the solution by discussing its high-level features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State what makes the product innovative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C7D7B89-8A9B-F234-D306-0D198D2398C9}"/>
              </a:ext>
            </a:extLst>
          </p:cNvPr>
          <p:cNvGrpSpPr/>
          <p:nvPr/>
        </p:nvGrpSpPr>
        <p:grpSpPr>
          <a:xfrm>
            <a:off x="923795" y="14696820"/>
            <a:ext cx="13569696" cy="3053328"/>
            <a:chOff x="976697" y="5197286"/>
            <a:chExt cx="13569696" cy="3053328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80D4349B-CF26-D0DC-29C3-E82B931A6E8E}"/>
                </a:ext>
              </a:extLst>
            </p:cNvPr>
            <p:cNvGrpSpPr/>
            <p:nvPr/>
          </p:nvGrpSpPr>
          <p:grpSpPr>
            <a:xfrm>
              <a:off x="976697" y="5197286"/>
              <a:ext cx="13569696" cy="928999"/>
              <a:chOff x="1349769" y="5447509"/>
              <a:chExt cx="9687031" cy="928999"/>
            </a:xfrm>
          </p:grpSpPr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8B16544-ADA8-5E59-AB71-4F1697937616}"/>
                  </a:ext>
                </a:extLst>
              </p:cNvPr>
              <p:cNvSpPr/>
              <p:nvPr/>
            </p:nvSpPr>
            <p:spPr>
              <a:xfrm>
                <a:off x="1349769" y="5462108"/>
                <a:ext cx="9687031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3F061481-10E7-2EDA-7898-8C7937E03AF4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Problem Statement</a:t>
                </a:r>
              </a:p>
            </p:txBody>
          </p:sp>
        </p:grp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6598A6B-F672-E26C-ECDC-381F46388C1A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Motivation for the project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problem are you solving?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C61D71E-BAD2-0207-BC9A-3C60CA542142}"/>
              </a:ext>
            </a:extLst>
          </p:cNvPr>
          <p:cNvGrpSpPr/>
          <p:nvPr/>
        </p:nvGrpSpPr>
        <p:grpSpPr>
          <a:xfrm>
            <a:off x="15154414" y="5197286"/>
            <a:ext cx="13569697" cy="3053328"/>
            <a:chOff x="934955" y="5197286"/>
            <a:chExt cx="13569697" cy="3053328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4951FC42-A985-9D25-22C3-85CF37E01E79}"/>
                </a:ext>
              </a:extLst>
            </p:cNvPr>
            <p:cNvGrpSpPr/>
            <p:nvPr/>
          </p:nvGrpSpPr>
          <p:grpSpPr>
            <a:xfrm>
              <a:off x="934955" y="5197286"/>
              <a:ext cx="13569697" cy="974719"/>
              <a:chOff x="1319971" y="5447509"/>
              <a:chExt cx="9687032" cy="974719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2D58C20B-0B45-647C-A6F1-34CF933EB985}"/>
                  </a:ext>
                </a:extLst>
              </p:cNvPr>
              <p:cNvSpPr/>
              <p:nvPr/>
            </p:nvSpPr>
            <p:spPr>
              <a:xfrm>
                <a:off x="1319971" y="5507828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484B64-8975-614D-0BB9-4689FF96955C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Design Requirements/Specifications</a:t>
                </a:r>
              </a:p>
            </p:txBody>
          </p:sp>
        </p:grp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761AB2A4-9561-7161-8CE1-EE595C37E434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Specify the design requirements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Was the target user(s) kept in mind?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998BD2F2-9512-B1B6-B7DF-9F4ED2A6924B}"/>
              </a:ext>
            </a:extLst>
          </p:cNvPr>
          <p:cNvGrpSpPr/>
          <p:nvPr/>
        </p:nvGrpSpPr>
        <p:grpSpPr>
          <a:xfrm>
            <a:off x="15164958" y="14696820"/>
            <a:ext cx="13569697" cy="3053328"/>
            <a:chOff x="945499" y="5197286"/>
            <a:chExt cx="13569697" cy="3053328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8423A718-B933-A013-3223-3F552A54849F}"/>
                </a:ext>
              </a:extLst>
            </p:cNvPr>
            <p:cNvGrpSpPr/>
            <p:nvPr/>
          </p:nvGrpSpPr>
          <p:grpSpPr>
            <a:xfrm>
              <a:off x="945499" y="5197286"/>
              <a:ext cx="13569697" cy="928999"/>
              <a:chOff x="1327498" y="5447509"/>
              <a:chExt cx="9687032" cy="928999"/>
            </a:xfrm>
          </p:grpSpPr>
          <p:sp>
            <p:nvSpPr>
              <p:cNvPr id="153" name="Rectangle 152">
                <a:extLst>
                  <a:ext uri="{FF2B5EF4-FFF2-40B4-BE49-F238E27FC236}">
                    <a16:creationId xmlns:a16="http://schemas.microsoft.com/office/drawing/2014/main" id="{FB85F9F9-663A-DB64-586B-E8BDEB6A3D66}"/>
                  </a:ext>
                </a:extLst>
              </p:cNvPr>
              <p:cNvSpPr/>
              <p:nvPr/>
            </p:nvSpPr>
            <p:spPr>
              <a:xfrm>
                <a:off x="1327498" y="5462108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03BA748-4708-6936-CE3E-DA95DA26ADC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Methodology</a:t>
                </a:r>
              </a:p>
            </p:txBody>
          </p:sp>
        </p:grp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DD6E208-5B7F-E9A6-842C-2D5AF90FBC7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method and procedures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diagrams and/or flowcharts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A328827-6906-4803-A6CA-7159E6EAFB24}"/>
              </a:ext>
            </a:extLst>
          </p:cNvPr>
          <p:cNvGrpSpPr/>
          <p:nvPr/>
        </p:nvGrpSpPr>
        <p:grpSpPr>
          <a:xfrm>
            <a:off x="29396246" y="5197286"/>
            <a:ext cx="13569697" cy="3053328"/>
            <a:chOff x="851685" y="5197286"/>
            <a:chExt cx="13569697" cy="3053328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id="{354F6BA2-2315-AFCA-E1FB-DF69920418E5}"/>
                </a:ext>
              </a:extLst>
            </p:cNvPr>
            <p:cNvGrpSpPr/>
            <p:nvPr/>
          </p:nvGrpSpPr>
          <p:grpSpPr>
            <a:xfrm>
              <a:off x="851685" y="5197286"/>
              <a:ext cx="13569697" cy="972542"/>
              <a:chOff x="1260526" y="5447509"/>
              <a:chExt cx="9687032" cy="972542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C93C3AA0-A51F-0CE7-FE45-AEBADA915D9A}"/>
                  </a:ext>
                </a:extLst>
              </p:cNvPr>
              <p:cNvSpPr/>
              <p:nvPr/>
            </p:nvSpPr>
            <p:spPr>
              <a:xfrm>
                <a:off x="1260526" y="5505651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8A87F788-3F8A-A6D5-38A5-EB8CE8D983D3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Results and Outcomes</a:t>
                </a:r>
              </a:p>
            </p:txBody>
          </p:sp>
        </p:grp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A5079C19-293A-694A-D393-463BA565316D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Put results and outcomes here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Consider using visuals like charts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2006495-C77A-C0D6-02F6-C24B98DC3575}"/>
              </a:ext>
            </a:extLst>
          </p:cNvPr>
          <p:cNvGrpSpPr/>
          <p:nvPr/>
        </p:nvGrpSpPr>
        <p:grpSpPr>
          <a:xfrm>
            <a:off x="29399878" y="18811638"/>
            <a:ext cx="13569697" cy="3607326"/>
            <a:chOff x="855317" y="5197286"/>
            <a:chExt cx="13569697" cy="3607326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E94C8063-6D07-95C2-17C6-7DD8D1B9AAC4}"/>
                </a:ext>
              </a:extLst>
            </p:cNvPr>
            <p:cNvGrpSpPr/>
            <p:nvPr/>
          </p:nvGrpSpPr>
          <p:grpSpPr>
            <a:xfrm>
              <a:off x="855317" y="5197286"/>
              <a:ext cx="13569697" cy="928999"/>
              <a:chOff x="1263119" y="5447509"/>
              <a:chExt cx="9687032" cy="928999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52320C61-AEF3-BFD3-8627-2D7479D380E7}"/>
                  </a:ext>
                </a:extLst>
              </p:cNvPr>
              <p:cNvSpPr/>
              <p:nvPr/>
            </p:nvSpPr>
            <p:spPr>
              <a:xfrm>
                <a:off x="1263119" y="5462108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F6AC1-4242-DC33-7C28-BFF834D1D2C8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Summary</a:t>
                </a:r>
              </a:p>
            </p:txBody>
          </p:sp>
        </p:grp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C9D4206-7FE8-54E9-7B76-166FBEA20141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did the team accomplish?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How did the prototype meet the needs and costs discussed earlier? (in the “goals and objectives” portion)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7EB91D8-39DD-CC4B-5E7D-ABD7319785F5}"/>
              </a:ext>
            </a:extLst>
          </p:cNvPr>
          <p:cNvGrpSpPr/>
          <p:nvPr/>
        </p:nvGrpSpPr>
        <p:grpSpPr>
          <a:xfrm>
            <a:off x="29401287" y="26337373"/>
            <a:ext cx="13569697" cy="5269320"/>
            <a:chOff x="856726" y="5197286"/>
            <a:chExt cx="13569697" cy="5269320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C5303770-C265-9B69-DA2C-D7CF176D1EFA}"/>
                </a:ext>
              </a:extLst>
            </p:cNvPr>
            <p:cNvGrpSpPr/>
            <p:nvPr/>
          </p:nvGrpSpPr>
          <p:grpSpPr>
            <a:xfrm>
              <a:off x="856726" y="5197286"/>
              <a:ext cx="13569697" cy="928999"/>
              <a:chOff x="1264125" y="5447509"/>
              <a:chExt cx="9687032" cy="928999"/>
            </a:xfrm>
          </p:grpSpPr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31CCF1D-48C8-C323-76EA-F3082C59766B}"/>
                  </a:ext>
                </a:extLst>
              </p:cNvPr>
              <p:cNvSpPr/>
              <p:nvPr/>
            </p:nvSpPr>
            <p:spPr>
              <a:xfrm>
                <a:off x="1264125" y="5462108"/>
                <a:ext cx="9687032" cy="914400"/>
              </a:xfrm>
              <a:prstGeom prst="rect">
                <a:avLst/>
              </a:prstGeom>
              <a:solidFill>
                <a:srgbClr val="002B54"/>
              </a:solidFill>
              <a:ln w="25400" cap="flat" cmpd="sng" algn="ctr">
                <a:solidFill>
                  <a:srgbClr val="002B54"/>
                </a:solidFill>
                <a:prstDash val="solid"/>
              </a:ln>
              <a:effectLst/>
            </p:spPr>
            <p:txBody>
              <a:bodyPr lIns="78373" tIns="39187" rIns="78373" bIns="39187" rtlCol="0" anchor="ctr"/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93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D73850CB-779F-5579-127A-563E7F7BF886}"/>
                  </a:ext>
                </a:extLst>
              </p:cNvPr>
              <p:cNvSpPr txBox="1"/>
              <p:nvPr/>
            </p:nvSpPr>
            <p:spPr>
              <a:xfrm>
                <a:off x="2558663" y="5447509"/>
                <a:ext cx="7239640" cy="848581"/>
              </a:xfrm>
              <a:prstGeom prst="rect">
                <a:avLst/>
              </a:prstGeom>
              <a:noFill/>
            </p:spPr>
            <p:txBody>
              <a:bodyPr wrap="square" lIns="78373" tIns="39187" rIns="78373" bIns="39187" rtlCol="0">
                <a:spAutoFit/>
              </a:bodyPr>
              <a:lstStyle/>
              <a:p>
                <a:pPr marL="0" marR="0" lvl="0" indent="0" algn="ctr" defTabSz="407475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5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Arial" panose="020B0604020202020204" pitchFamily="34" charset="0"/>
                  </a:rPr>
                  <a:t>Future Directions</a:t>
                </a:r>
              </a:p>
            </p:txBody>
          </p:sp>
        </p:grp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14B443F7-AD3B-2533-9DB7-D192CB676B37}"/>
                </a:ext>
              </a:extLst>
            </p:cNvPr>
            <p:cNvSpPr txBox="1"/>
            <p:nvPr/>
          </p:nvSpPr>
          <p:spPr>
            <a:xfrm>
              <a:off x="1365066" y="6496288"/>
              <a:ext cx="12734392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would the team do next to continue building this solution?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changes would you make to the design?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What other uses might there be for the solution you’ve built (or parts of the solution)?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06298880-6450-B500-3A36-6E2D05BC8074}"/>
              </a:ext>
            </a:extLst>
          </p:cNvPr>
          <p:cNvGrpSpPr/>
          <p:nvPr/>
        </p:nvGrpSpPr>
        <p:grpSpPr>
          <a:xfrm>
            <a:off x="15156536" y="26337373"/>
            <a:ext cx="13569696" cy="4013210"/>
            <a:chOff x="15156536" y="26373497"/>
            <a:chExt cx="13569696" cy="4013210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602EA5C6-F9E8-7312-ED50-5BE4E10FD9B9}"/>
                </a:ext>
              </a:extLst>
            </p:cNvPr>
            <p:cNvSpPr/>
            <p:nvPr/>
          </p:nvSpPr>
          <p:spPr>
            <a:xfrm>
              <a:off x="15156536" y="26388096"/>
              <a:ext cx="13569696" cy="914400"/>
            </a:xfrm>
            <a:prstGeom prst="rect">
              <a:avLst/>
            </a:prstGeom>
            <a:solidFill>
              <a:srgbClr val="002B54"/>
            </a:solidFill>
            <a:ln w="25400" cap="flat" cmpd="sng" algn="ctr">
              <a:solidFill>
                <a:srgbClr val="002B54"/>
              </a:solidFill>
              <a:prstDash val="solid"/>
            </a:ln>
            <a:effectLst/>
          </p:spPr>
          <p:txBody>
            <a:bodyPr lIns="78373" tIns="39187" rIns="78373" bIns="39187" rtlCol="0" anchor="ctr"/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93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4A98B5BD-4081-0B47-9A29-83841942844C}"/>
                </a:ext>
              </a:extLst>
            </p:cNvPr>
            <p:cNvSpPr txBox="1"/>
            <p:nvPr/>
          </p:nvSpPr>
          <p:spPr>
            <a:xfrm>
              <a:off x="15194136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Acknowledgments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36377471-0976-3433-626E-500616045DE6}"/>
                </a:ext>
              </a:extLst>
            </p:cNvPr>
            <p:cNvSpPr txBox="1"/>
            <p:nvPr/>
          </p:nvSpPr>
          <p:spPr>
            <a:xfrm>
              <a:off x="15497439" y="27524385"/>
              <a:ext cx="610248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We would like to thank CSUF ECS, faculty advisors, collaborators, …</a:t>
              </a: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Thank others here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88AC2614-271D-9DDC-A45C-C5CBBB416112}"/>
                </a:ext>
              </a:extLst>
            </p:cNvPr>
            <p:cNvSpPr txBox="1"/>
            <p:nvPr/>
          </p:nvSpPr>
          <p:spPr>
            <a:xfrm>
              <a:off x="22386603" y="26373497"/>
              <a:ext cx="5970414" cy="848581"/>
            </a:xfrm>
            <a:prstGeom prst="rect">
              <a:avLst/>
            </a:prstGeom>
            <a:noFill/>
          </p:spPr>
          <p:txBody>
            <a:bodyPr wrap="square" lIns="78373" tIns="39187" rIns="78373" bIns="39187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Arial" panose="020B0604020202020204" pitchFamily="34" charset="0"/>
                </a:rPr>
                <a:t>Project Mentor(s)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D583846C-CD64-F75B-2D5E-A312CABB5FE8}"/>
                </a:ext>
              </a:extLst>
            </p:cNvPr>
            <p:cNvSpPr txBox="1"/>
            <p:nvPr/>
          </p:nvSpPr>
          <p:spPr>
            <a:xfrm>
              <a:off x="22513405" y="27566243"/>
              <a:ext cx="6102481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Dr. XXX 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XXXX Department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Cal State Fullerton</a:t>
              </a:r>
            </a:p>
            <a:p>
              <a:pPr marL="0" marR="0" lvl="0" indent="0" algn="ctr" defTabSz="40747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XXXX@fullerton.edu</a:t>
              </a: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" name="Picture 7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E0CBD6FB-A442-2DEF-093B-727C18312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01" y="336267"/>
            <a:ext cx="5405895" cy="4103865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1A148C68-1663-CEAE-7B89-2DE68CD89B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171" y="618831"/>
            <a:ext cx="6216656" cy="370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5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</TotalTime>
  <Words>235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Faller, John (Kenneth)</dc:creator>
  <cp:lastModifiedBy>Mohapatra, Ankita</cp:lastModifiedBy>
  <cp:revision>10</cp:revision>
  <dcterms:created xsi:type="dcterms:W3CDTF">2023-03-30T18:15:16Z</dcterms:created>
  <dcterms:modified xsi:type="dcterms:W3CDTF">2025-02-05T00:11:47Z</dcterms:modified>
</cp:coreProperties>
</file>