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530"/>
  </p:normalViewPr>
  <p:slideViewPr>
    <p:cSldViewPr snapToGrid="0">
      <p:cViewPr varScale="1">
        <p:scale>
          <a:sx n="103" d="100"/>
          <a:sy n="103"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9D503-F8A6-DC44-8578-3C301DC4B3AD}"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502E-7DBA-F04D-9C50-B3ABC1C63034}" type="slidenum">
              <a:rPr lang="en-US" smtClean="0"/>
              <a:t>‹#›</a:t>
            </a:fld>
            <a:endParaRPr lang="en-US"/>
          </a:p>
        </p:txBody>
      </p:sp>
    </p:spTree>
    <p:extLst>
      <p:ext uri="{BB962C8B-B14F-4D97-AF65-F5344CB8AC3E}">
        <p14:creationId xmlns:p14="http://schemas.microsoft.com/office/powerpoint/2010/main" val="214372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average cumulative GPA at the beginning of the course in Spring 2023</a:t>
            </a:r>
          </a:p>
        </p:txBody>
      </p:sp>
      <p:sp>
        <p:nvSpPr>
          <p:cNvPr id="4" name="Slide Number Placeholder 3"/>
          <p:cNvSpPr>
            <a:spLocks noGrp="1"/>
          </p:cNvSpPr>
          <p:nvPr>
            <p:ph type="sldNum" sz="quarter" idx="5"/>
          </p:nvPr>
        </p:nvSpPr>
        <p:spPr/>
        <p:txBody>
          <a:bodyPr/>
          <a:lstStyle/>
          <a:p>
            <a:fld id="{F912502E-7DBA-F04D-9C50-B3ABC1C63034}" type="slidenum">
              <a:rPr lang="en-US" smtClean="0"/>
              <a:t>2</a:t>
            </a:fld>
            <a:endParaRPr lang="en-US"/>
          </a:p>
        </p:txBody>
      </p:sp>
    </p:spTree>
    <p:extLst>
      <p:ext uri="{BB962C8B-B14F-4D97-AF65-F5344CB8AC3E}">
        <p14:creationId xmlns:p14="http://schemas.microsoft.com/office/powerpoint/2010/main" val="128054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GPAs for different sub-groups can help instructors understand whether specific attention is needed for underserved students, so that suitable steps may be taken as mitigation measures. If not needed, the focus can be on overall improvements for all students. </a:t>
            </a:r>
          </a:p>
        </p:txBody>
      </p:sp>
      <p:sp>
        <p:nvSpPr>
          <p:cNvPr id="4" name="Slide Number Placeholder 3"/>
          <p:cNvSpPr>
            <a:spLocks noGrp="1"/>
          </p:cNvSpPr>
          <p:nvPr>
            <p:ph type="sldNum" sz="quarter" idx="5"/>
          </p:nvPr>
        </p:nvSpPr>
        <p:spPr/>
        <p:txBody>
          <a:bodyPr/>
          <a:lstStyle/>
          <a:p>
            <a:fld id="{F912502E-7DBA-F04D-9C50-B3ABC1C63034}" type="slidenum">
              <a:rPr lang="en-US" smtClean="0"/>
              <a:t>3</a:t>
            </a:fld>
            <a:endParaRPr lang="en-US"/>
          </a:p>
        </p:txBody>
      </p:sp>
    </p:spTree>
    <p:extLst>
      <p:ext uri="{BB962C8B-B14F-4D97-AF65-F5344CB8AC3E}">
        <p14:creationId xmlns:p14="http://schemas.microsoft.com/office/powerpoint/2010/main" val="33200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engagement scores were 2.54 and 2.33 for my 2 courses which were low for online courses (should be at least 3.0 in my opinion). I downloaded the Excel data files directly from the FSSD to do my computations. These can be calculated separately for UR and non-UR students in Excel as well, and I didn’t see a gap in the level of engagement between UR and non-UR students. I also started sending more frequent reminders to students about upcoming assignment deadlines.</a:t>
            </a:r>
          </a:p>
        </p:txBody>
      </p:sp>
      <p:sp>
        <p:nvSpPr>
          <p:cNvPr id="4" name="Slide Number Placeholder 3"/>
          <p:cNvSpPr>
            <a:spLocks noGrp="1"/>
          </p:cNvSpPr>
          <p:nvPr>
            <p:ph type="sldNum" sz="quarter" idx="5"/>
          </p:nvPr>
        </p:nvSpPr>
        <p:spPr/>
        <p:txBody>
          <a:bodyPr/>
          <a:lstStyle/>
          <a:p>
            <a:fld id="{F912502E-7DBA-F04D-9C50-B3ABC1C63034}" type="slidenum">
              <a:rPr lang="en-US" smtClean="0"/>
              <a:t>4</a:t>
            </a:fld>
            <a:endParaRPr lang="en-US"/>
          </a:p>
        </p:txBody>
      </p:sp>
    </p:spTree>
    <p:extLst>
      <p:ext uri="{BB962C8B-B14F-4D97-AF65-F5344CB8AC3E}">
        <p14:creationId xmlns:p14="http://schemas.microsoft.com/office/powerpoint/2010/main" val="86594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detected as low-performing are highlighted in yellow</a:t>
            </a:r>
          </a:p>
        </p:txBody>
      </p:sp>
      <p:sp>
        <p:nvSpPr>
          <p:cNvPr id="4" name="Slide Number Placeholder 3"/>
          <p:cNvSpPr>
            <a:spLocks noGrp="1"/>
          </p:cNvSpPr>
          <p:nvPr>
            <p:ph type="sldNum" sz="quarter" idx="5"/>
          </p:nvPr>
        </p:nvSpPr>
        <p:spPr/>
        <p:txBody>
          <a:bodyPr/>
          <a:lstStyle/>
          <a:p>
            <a:fld id="{F912502E-7DBA-F04D-9C50-B3ABC1C63034}" type="slidenum">
              <a:rPr lang="en-US" smtClean="0"/>
              <a:t>5</a:t>
            </a:fld>
            <a:endParaRPr lang="en-US"/>
          </a:p>
        </p:txBody>
      </p:sp>
    </p:spTree>
    <p:extLst>
      <p:ext uri="{BB962C8B-B14F-4D97-AF65-F5344CB8AC3E}">
        <p14:creationId xmlns:p14="http://schemas.microsoft.com/office/powerpoint/2010/main" val="291095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2502E-7DBA-F04D-9C50-B3ABC1C63034}" type="slidenum">
              <a:rPr lang="en-US" smtClean="0"/>
              <a:t>6</a:t>
            </a:fld>
            <a:endParaRPr lang="en-US"/>
          </a:p>
        </p:txBody>
      </p:sp>
    </p:spTree>
    <p:extLst>
      <p:ext uri="{BB962C8B-B14F-4D97-AF65-F5344CB8AC3E}">
        <p14:creationId xmlns:p14="http://schemas.microsoft.com/office/powerpoint/2010/main" val="328300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E839-423F-A4BE-7867-1908DA3E5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74A4E0-449D-27D5-C39A-9569E7A05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FAFA5-4AB5-749F-A235-0C00441C1421}"/>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330A215F-AE91-676E-3D89-B70236DBD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B268D-5A8F-87BB-696A-8824D55A7F4D}"/>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102576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0F9C-2DD1-4A3E-C09A-58BA356F8A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BF827-1F2B-A34D-FF89-367DD78462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A8340-AF7A-FA54-F54B-F813BBC18E0A}"/>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011C5F01-A88D-D994-16B8-A07913F4A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4EC5D-3B6B-18A9-74D3-8F6B205307DC}"/>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77331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6B73A-5F48-AD96-532B-DB8BC0CC00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BD21D-8A06-EB9F-718A-BEC1E7E8F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572AA-9FC8-9D11-824E-4E15DDCFBA1A}"/>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7AB19D1B-153A-B087-40BA-89931AF89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0D76B-EDE2-C09C-54DD-C8EFA7B91A7F}"/>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81881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876A-F574-9193-380B-8278983F1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5D657-3C43-D3D2-2194-85BFA7EAA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11564-175D-65CC-FCD6-F73BEDFD8DB7}"/>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89A1F32A-004D-3F72-3E87-9076ED34A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54319-2632-621E-3008-652ADCC9EFF5}"/>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16219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A6C7-DFA9-FE3F-E18C-796327AC1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FA7E9-210B-E3F7-56D6-B4392586E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4C5FE0-03EF-054B-3067-C33E9619EA4B}"/>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92FE2426-8DE8-F718-C6D1-9ED3CF49B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AE1E8-F585-2A67-63B9-DCDAB88315D6}"/>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309235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C055-8D97-9DE7-B146-5ED26D3E3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779B6-5324-5B17-E991-EBD5F0E32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5C281B-9187-6FF6-0A4D-8099210669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C450F0-22A1-D7CD-C6FB-7E8B2C8B2169}"/>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6" name="Footer Placeholder 5">
            <a:extLst>
              <a:ext uri="{FF2B5EF4-FFF2-40B4-BE49-F238E27FC236}">
                <a16:creationId xmlns:a16="http://schemas.microsoft.com/office/drawing/2014/main" id="{7B226B83-2400-A1D5-C76E-99F9872E7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D3E3B-5532-5ACA-7ED1-038AA4D553A5}"/>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72659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70C6-9845-89ED-965E-990E6C61FC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D1D02D-F487-8C8B-FAB2-48C46B9F4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738536-AA6A-F6C2-BDEC-573F1C5E0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513501-D0C8-08CE-EB03-5FD29F419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8ACE70-98F9-33B3-F7DD-EAF03A9484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48AEEA-620D-493C-52AF-E72F4BC1A0E9}"/>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8" name="Footer Placeholder 7">
            <a:extLst>
              <a:ext uri="{FF2B5EF4-FFF2-40B4-BE49-F238E27FC236}">
                <a16:creationId xmlns:a16="http://schemas.microsoft.com/office/drawing/2014/main" id="{F5F33586-3912-9C0B-E202-AA226D61E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7B8F3-C579-84EA-6CE3-93C05A54A237}"/>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72746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2D94-5CFD-ED2D-3024-6D2BFA0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34202-99EC-599E-84B2-BC4109BE76A0}"/>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4" name="Footer Placeholder 3">
            <a:extLst>
              <a:ext uri="{FF2B5EF4-FFF2-40B4-BE49-F238E27FC236}">
                <a16:creationId xmlns:a16="http://schemas.microsoft.com/office/drawing/2014/main" id="{3464A55D-F48E-1AAE-1B7E-CA65C5B35A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1ACD72-84CA-18FE-194D-73F4077000C1}"/>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319014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9B3C4-0E31-162A-5AFE-FEC957383F9C}"/>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3" name="Footer Placeholder 2">
            <a:extLst>
              <a:ext uri="{FF2B5EF4-FFF2-40B4-BE49-F238E27FC236}">
                <a16:creationId xmlns:a16="http://schemas.microsoft.com/office/drawing/2014/main" id="{BC994ABD-CA70-60CC-1C85-DDBE20C49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B7303-CC74-576A-CD43-144FCB1CE3B7}"/>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82207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0D8C-0975-E37C-6BB2-AE35E62B5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12C489-4B99-C96D-B001-65587C9BE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9854B-DE9F-DBAC-0DEF-844CFB7B2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A081B-18BA-12F1-8AC7-F94A209A8C15}"/>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6" name="Footer Placeholder 5">
            <a:extLst>
              <a:ext uri="{FF2B5EF4-FFF2-40B4-BE49-F238E27FC236}">
                <a16:creationId xmlns:a16="http://schemas.microsoft.com/office/drawing/2014/main" id="{15AEA3CC-67A1-54B3-A4BD-A4B8ED66E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7D79F-3A81-3E41-93F9-49A4345C3B25}"/>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109115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D759-A578-3C85-42D5-202EC2DBA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C9DE66-1E10-4025-BDB8-564D30ED5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4CD0C-D056-815A-5628-017452F76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96AD3-6345-34B7-4BC0-8A97E2B8E5FE}"/>
              </a:ext>
            </a:extLst>
          </p:cNvPr>
          <p:cNvSpPr>
            <a:spLocks noGrp="1"/>
          </p:cNvSpPr>
          <p:nvPr>
            <p:ph type="dt" sz="half" idx="10"/>
          </p:nvPr>
        </p:nvSpPr>
        <p:spPr/>
        <p:txBody>
          <a:bodyPr/>
          <a:lstStyle/>
          <a:p>
            <a:fld id="{07ADA427-023C-8F41-BE50-808CE74FD04D}" type="datetimeFigureOut">
              <a:rPr lang="en-US" smtClean="0"/>
              <a:t>7/19/2023</a:t>
            </a:fld>
            <a:endParaRPr lang="en-US"/>
          </a:p>
        </p:txBody>
      </p:sp>
      <p:sp>
        <p:nvSpPr>
          <p:cNvPr id="6" name="Footer Placeholder 5">
            <a:extLst>
              <a:ext uri="{FF2B5EF4-FFF2-40B4-BE49-F238E27FC236}">
                <a16:creationId xmlns:a16="http://schemas.microsoft.com/office/drawing/2014/main" id="{F8EDDAC3-D320-DEDC-01B4-75EE397AE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DE85E-320A-2795-7399-94352D8FBFD9}"/>
              </a:ext>
            </a:extLst>
          </p:cNvPr>
          <p:cNvSpPr>
            <a:spLocks noGrp="1"/>
          </p:cNvSpPr>
          <p:nvPr>
            <p:ph type="sldNum" sz="quarter" idx="12"/>
          </p:nvPr>
        </p:nvSpPr>
        <p:spPr/>
        <p:txBody>
          <a:bodyPr/>
          <a:lstStyle/>
          <a:p>
            <a:fld id="{C5BA1EC1-283A-744F-9BF6-E078B68D5D8D}" type="slidenum">
              <a:rPr lang="en-US" smtClean="0"/>
              <a:t>‹#›</a:t>
            </a:fld>
            <a:endParaRPr lang="en-US"/>
          </a:p>
        </p:txBody>
      </p:sp>
    </p:spTree>
    <p:extLst>
      <p:ext uri="{BB962C8B-B14F-4D97-AF65-F5344CB8AC3E}">
        <p14:creationId xmlns:p14="http://schemas.microsoft.com/office/powerpoint/2010/main" val="231988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6FD00-E723-901D-DE12-3FB55F072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73B82-AC1E-DD43-1FD2-044D06C2A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33EB1-48A6-CAB9-77DD-1BBB9436E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DA427-023C-8F41-BE50-808CE74FD04D}" type="datetimeFigureOut">
              <a:rPr lang="en-US" smtClean="0"/>
              <a:t>7/19/2023</a:t>
            </a:fld>
            <a:endParaRPr lang="en-US"/>
          </a:p>
        </p:txBody>
      </p:sp>
      <p:sp>
        <p:nvSpPr>
          <p:cNvPr id="5" name="Footer Placeholder 4">
            <a:extLst>
              <a:ext uri="{FF2B5EF4-FFF2-40B4-BE49-F238E27FC236}">
                <a16:creationId xmlns:a16="http://schemas.microsoft.com/office/drawing/2014/main" id="{143E1835-9B02-7E1F-EF1E-1BB60487F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7D2A13-7930-C373-2D8C-87F17F8EB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A1EC1-283A-744F-9BF6-E078B68D5D8D}" type="slidenum">
              <a:rPr lang="en-US" smtClean="0"/>
              <a:t>‹#›</a:t>
            </a:fld>
            <a:endParaRPr lang="en-US"/>
          </a:p>
        </p:txBody>
      </p:sp>
    </p:spTree>
    <p:extLst>
      <p:ext uri="{BB962C8B-B14F-4D97-AF65-F5344CB8AC3E}">
        <p14:creationId xmlns:p14="http://schemas.microsoft.com/office/powerpoint/2010/main" val="317330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reshot.com/business-analysi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48F7-2DC3-AAA6-A1F0-F0000FDE07C2}"/>
              </a:ext>
            </a:extLst>
          </p:cNvPr>
          <p:cNvSpPr>
            <a:spLocks noGrp="1"/>
          </p:cNvSpPr>
          <p:nvPr>
            <p:ph type="ctrTitle"/>
          </p:nvPr>
        </p:nvSpPr>
        <p:spPr>
          <a:xfrm>
            <a:off x="1524000" y="402852"/>
            <a:ext cx="9144000" cy="2387600"/>
          </a:xfrm>
        </p:spPr>
        <p:txBody>
          <a:bodyPr/>
          <a:lstStyle/>
          <a:p>
            <a:r>
              <a:rPr lang="en-US" dirty="0"/>
              <a:t>Boosting student success in a business analytics course</a:t>
            </a:r>
          </a:p>
        </p:txBody>
      </p:sp>
      <p:sp>
        <p:nvSpPr>
          <p:cNvPr id="3" name="Subtitle 2">
            <a:extLst>
              <a:ext uri="{FF2B5EF4-FFF2-40B4-BE49-F238E27FC236}">
                <a16:creationId xmlns:a16="http://schemas.microsoft.com/office/drawing/2014/main" id="{ADD866F3-6EAC-769A-55A5-F7B91094E0C7}"/>
              </a:ext>
            </a:extLst>
          </p:cNvPr>
          <p:cNvSpPr>
            <a:spLocks noGrp="1"/>
          </p:cNvSpPr>
          <p:nvPr>
            <p:ph type="subTitle" idx="1"/>
          </p:nvPr>
        </p:nvSpPr>
        <p:spPr>
          <a:xfrm>
            <a:off x="1524000" y="3281404"/>
            <a:ext cx="9144000" cy="1655762"/>
          </a:xfrm>
        </p:spPr>
        <p:txBody>
          <a:bodyPr>
            <a:normAutofit lnSpcReduction="10000"/>
          </a:bodyPr>
          <a:lstStyle/>
          <a:p>
            <a:r>
              <a:rPr lang="en-US" dirty="0"/>
              <a:t>Dr. </a:t>
            </a:r>
            <a:r>
              <a:rPr lang="en-US" dirty="0" err="1"/>
              <a:t>Sinjini</a:t>
            </a:r>
            <a:r>
              <a:rPr lang="en-US" dirty="0"/>
              <a:t> Mitra</a:t>
            </a:r>
          </a:p>
          <a:p>
            <a:r>
              <a:rPr lang="en-US" dirty="0"/>
              <a:t>Professor, ISDS Department (CBE)</a:t>
            </a:r>
          </a:p>
          <a:p>
            <a:endParaRPr lang="en-US" dirty="0"/>
          </a:p>
          <a:p>
            <a:r>
              <a:rPr lang="en-US" dirty="0"/>
              <a:t>FSSD Grant, Spring 2023</a:t>
            </a:r>
          </a:p>
        </p:txBody>
      </p:sp>
      <p:pic>
        <p:nvPicPr>
          <p:cNvPr id="6" name="Picture 5">
            <a:extLst>
              <a:ext uri="{FF2B5EF4-FFF2-40B4-BE49-F238E27FC236}">
                <a16:creationId xmlns:a16="http://schemas.microsoft.com/office/drawing/2014/main" id="{364D1803-B7B1-4202-C508-A3B1200781C9}"/>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6206" y="4263309"/>
            <a:ext cx="3719512" cy="2480383"/>
          </a:xfrm>
          <a:prstGeom prst="rect">
            <a:avLst/>
          </a:prstGeom>
        </p:spPr>
      </p:pic>
    </p:spTree>
    <p:extLst>
      <p:ext uri="{BB962C8B-B14F-4D97-AF65-F5344CB8AC3E}">
        <p14:creationId xmlns:p14="http://schemas.microsoft.com/office/powerpoint/2010/main" val="198396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621FF-8D01-15B7-3F68-5EDB6ECC69C6}"/>
              </a:ext>
            </a:extLst>
          </p:cNvPr>
          <p:cNvSpPr>
            <a:spLocks noGrp="1"/>
          </p:cNvSpPr>
          <p:nvPr>
            <p:ph type="title"/>
          </p:nvPr>
        </p:nvSpPr>
        <p:spPr>
          <a:xfrm>
            <a:off x="572493" y="238539"/>
            <a:ext cx="11018520" cy="1434415"/>
          </a:xfrm>
        </p:spPr>
        <p:txBody>
          <a:bodyPr anchor="b">
            <a:normAutofit/>
          </a:bodyPr>
          <a:lstStyle/>
          <a:p>
            <a:r>
              <a:rPr lang="en-US" sz="5400" dirty="0"/>
              <a:t>Background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25565F-FD07-F12E-B4F6-E5802F857963}"/>
              </a:ext>
            </a:extLst>
          </p:cNvPr>
          <p:cNvSpPr>
            <a:spLocks noGrp="1"/>
          </p:cNvSpPr>
          <p:nvPr>
            <p:ph idx="1"/>
          </p:nvPr>
        </p:nvSpPr>
        <p:spPr>
          <a:xfrm>
            <a:off x="572493" y="2071316"/>
            <a:ext cx="7490852" cy="4119172"/>
          </a:xfrm>
        </p:spPr>
        <p:txBody>
          <a:bodyPr anchor="t">
            <a:normAutofit/>
          </a:bodyPr>
          <a:lstStyle/>
          <a:p>
            <a:r>
              <a:rPr lang="en-US" sz="2200" dirty="0"/>
              <a:t>A course on “</a:t>
            </a:r>
            <a:r>
              <a:rPr lang="en-US" sz="2200" i="1" dirty="0"/>
              <a:t>Business Analytics</a:t>
            </a:r>
            <a:r>
              <a:rPr lang="en-US" sz="2200" dirty="0"/>
              <a:t>” which is a core course for the undergraduate BA in Business Administration degree</a:t>
            </a:r>
          </a:p>
          <a:p>
            <a:pPr lvl="1"/>
            <a:r>
              <a:rPr lang="en-US" sz="2200" dirty="0"/>
              <a:t>A course with historically high percentage of DFW rates which improved significantly with different student success initiatives like Supplemental Instruction (SI) and mentoring over the past few years</a:t>
            </a:r>
          </a:p>
          <a:p>
            <a:pPr lvl="1"/>
            <a:r>
              <a:rPr lang="en-US" sz="2200" dirty="0"/>
              <a:t>Focused on two sections offered in Spring 2023 – both using an </a:t>
            </a:r>
            <a:r>
              <a:rPr lang="en-US" sz="2200" b="1" dirty="0"/>
              <a:t>asynchronous online </a:t>
            </a:r>
            <a:r>
              <a:rPr lang="en-US" sz="2200" dirty="0"/>
              <a:t>format</a:t>
            </a:r>
          </a:p>
          <a:p>
            <a:r>
              <a:rPr lang="en-US" sz="2200" dirty="0"/>
              <a:t>At the beginning of the semester, a snapshot of the students’ academic background can be reviewed on FSSD (right) so that the instructor can prepare accordingly</a:t>
            </a:r>
          </a:p>
          <a:p>
            <a:pPr lvl="1"/>
            <a:endParaRPr lang="en-US" sz="2200" dirty="0"/>
          </a:p>
        </p:txBody>
      </p:sp>
      <p:pic>
        <p:nvPicPr>
          <p:cNvPr id="5" name="Picture 4" descr="A graph showing students' average cumulative GPA for two asynchronous online format at the beginning of the course in Spring 2023 showing GPA of 3.13 and 3.25">
            <a:extLst>
              <a:ext uri="{FF2B5EF4-FFF2-40B4-BE49-F238E27FC236}">
                <a16:creationId xmlns:a16="http://schemas.microsoft.com/office/drawing/2014/main" id="{A49B348C-4FA8-BEAF-6BD3-345765D46FFE}"/>
              </a:ext>
            </a:extLst>
          </p:cNvPr>
          <p:cNvPicPr>
            <a:picLocks noChangeAspect="1"/>
          </p:cNvPicPr>
          <p:nvPr/>
        </p:nvPicPr>
        <p:blipFill rotWithShape="1">
          <a:blip r:embed="rId3"/>
          <a:srcRect r="14377"/>
          <a:stretch/>
        </p:blipFill>
        <p:spPr>
          <a:xfrm>
            <a:off x="8205420" y="2644634"/>
            <a:ext cx="3411302" cy="3545854"/>
          </a:xfrm>
          <a:prstGeom prst="rect">
            <a:avLst/>
          </a:prstGeom>
        </p:spPr>
      </p:pic>
    </p:spTree>
    <p:extLst>
      <p:ext uri="{BB962C8B-B14F-4D97-AF65-F5344CB8AC3E}">
        <p14:creationId xmlns:p14="http://schemas.microsoft.com/office/powerpoint/2010/main" val="54050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A1EAB-15AC-3610-65FC-882368940544}"/>
              </a:ext>
            </a:extLst>
          </p:cNvPr>
          <p:cNvSpPr>
            <a:spLocks noGrp="1"/>
          </p:cNvSpPr>
          <p:nvPr>
            <p:ph type="title"/>
          </p:nvPr>
        </p:nvSpPr>
        <p:spPr>
          <a:xfrm>
            <a:off x="572493" y="238539"/>
            <a:ext cx="11018520" cy="1434415"/>
          </a:xfrm>
        </p:spPr>
        <p:txBody>
          <a:bodyPr anchor="b">
            <a:normAutofit/>
          </a:bodyPr>
          <a:lstStyle/>
          <a:p>
            <a:r>
              <a:rPr lang="en-US" sz="5400" dirty="0"/>
              <a:t>Achievement gap</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E5BAF-2E05-C877-123D-A292004B244D}"/>
              </a:ext>
            </a:extLst>
          </p:cNvPr>
          <p:cNvSpPr>
            <a:spLocks noGrp="1"/>
          </p:cNvSpPr>
          <p:nvPr>
            <p:ph idx="1"/>
          </p:nvPr>
        </p:nvSpPr>
        <p:spPr>
          <a:xfrm>
            <a:off x="572493" y="2071316"/>
            <a:ext cx="10543182" cy="4400930"/>
          </a:xfrm>
        </p:spPr>
        <p:txBody>
          <a:bodyPr anchor="t">
            <a:normAutofit/>
          </a:bodyPr>
          <a:lstStyle/>
          <a:p>
            <a:r>
              <a:rPr lang="en-US" sz="2200" dirty="0"/>
              <a:t>Next, I tried to determine if there existed an “achievement gap” in the course in prior semesters (Fall 2022 course, for example) via FSSD</a:t>
            </a:r>
          </a:p>
          <a:p>
            <a:r>
              <a:rPr lang="en-US" sz="2200" dirty="0"/>
              <a:t>Average course GPA was 2.89 for UR students and 2.35 for non-UR students</a:t>
            </a:r>
          </a:p>
          <a:p>
            <a:r>
              <a:rPr lang="en-US" sz="2200" dirty="0"/>
              <a:t>UR GPA was slightly better than university GPA as well</a:t>
            </a:r>
          </a:p>
          <a:p>
            <a:r>
              <a:rPr lang="en-US" sz="2200" dirty="0"/>
              <a:t>Hence the need to boost overall course performance (all students)</a:t>
            </a:r>
          </a:p>
        </p:txBody>
      </p:sp>
      <p:pic>
        <p:nvPicPr>
          <p:cNvPr id="8" name="Picture 7" descr="A graph showing average course GPA was 2.89 for UR students and 2.35 for non-UR students in Fall Semester 2022">
            <a:extLst>
              <a:ext uri="{FF2B5EF4-FFF2-40B4-BE49-F238E27FC236}">
                <a16:creationId xmlns:a16="http://schemas.microsoft.com/office/drawing/2014/main" id="{A997DD67-4ECD-B232-6041-9262B76550F7}"/>
              </a:ext>
            </a:extLst>
          </p:cNvPr>
          <p:cNvPicPr>
            <a:picLocks noChangeAspect="1"/>
          </p:cNvPicPr>
          <p:nvPr/>
        </p:nvPicPr>
        <p:blipFill>
          <a:blip r:embed="rId3"/>
          <a:stretch>
            <a:fillRect/>
          </a:stretch>
        </p:blipFill>
        <p:spPr>
          <a:xfrm>
            <a:off x="3748946" y="4129122"/>
            <a:ext cx="5268912" cy="2490339"/>
          </a:xfrm>
          <a:prstGeom prst="rect">
            <a:avLst/>
          </a:prstGeom>
        </p:spPr>
      </p:pic>
    </p:spTree>
    <p:extLst>
      <p:ext uri="{BB962C8B-B14F-4D97-AF65-F5344CB8AC3E}">
        <p14:creationId xmlns:p14="http://schemas.microsoft.com/office/powerpoint/2010/main" val="34506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FE467-6611-4E64-EAAD-88C5E3C7E237}"/>
              </a:ext>
            </a:extLst>
          </p:cNvPr>
          <p:cNvSpPr>
            <a:spLocks noGrp="1"/>
          </p:cNvSpPr>
          <p:nvPr>
            <p:ph type="title"/>
          </p:nvPr>
        </p:nvSpPr>
        <p:spPr>
          <a:xfrm>
            <a:off x="572493" y="238539"/>
            <a:ext cx="11018520" cy="1434415"/>
          </a:xfrm>
        </p:spPr>
        <p:txBody>
          <a:bodyPr anchor="b">
            <a:normAutofit/>
          </a:bodyPr>
          <a:lstStyle/>
          <a:p>
            <a:r>
              <a:rPr lang="en-US" sz="5400" dirty="0"/>
              <a:t>Student engagement data</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6D07892-48EF-828D-960C-A60E75782D8D}"/>
              </a:ext>
            </a:extLst>
          </p:cNvPr>
          <p:cNvSpPr>
            <a:spLocks noGrp="1"/>
          </p:cNvSpPr>
          <p:nvPr>
            <p:ph idx="1"/>
          </p:nvPr>
        </p:nvSpPr>
        <p:spPr>
          <a:xfrm>
            <a:off x="572493" y="1911493"/>
            <a:ext cx="11257557" cy="4548145"/>
          </a:xfrm>
        </p:spPr>
        <p:txBody>
          <a:bodyPr anchor="t">
            <a:normAutofit/>
          </a:bodyPr>
          <a:lstStyle/>
          <a:p>
            <a:r>
              <a:rPr lang="en-US" sz="2200" dirty="0"/>
              <a:t>Student engagement data in FSSD is a great way to understand to what extent students are interacting with the course materials on Canvas</a:t>
            </a:r>
          </a:p>
          <a:p>
            <a:pPr lvl="1"/>
            <a:r>
              <a:rPr lang="en-US" sz="2200" dirty="0"/>
              <a:t>Lecture slides, lecture and supplementary videos, assessments </a:t>
            </a:r>
          </a:p>
          <a:p>
            <a:pPr lvl="1"/>
            <a:r>
              <a:rPr lang="en-US" sz="2200" dirty="0"/>
              <a:t>This is especially important for fully online classes</a:t>
            </a:r>
          </a:p>
          <a:p>
            <a:pPr lvl="1"/>
            <a:r>
              <a:rPr lang="en-US" sz="2200" dirty="0"/>
              <a:t>The “symbolic” data (left) quickly helped identify students with low engagement and summary statistics (average, median) can be calculated using the “numeric” data (right)</a:t>
            </a:r>
          </a:p>
          <a:p>
            <a:pPr lvl="1"/>
            <a:r>
              <a:rPr lang="en-US" sz="2200" dirty="0"/>
              <a:t>These data showed the need to monitor student engagement regularly in future courses</a:t>
            </a:r>
          </a:p>
          <a:p>
            <a:pPr lvl="1"/>
            <a:endParaRPr lang="en-US" sz="2200" dirty="0"/>
          </a:p>
          <a:p>
            <a:pPr marL="457200" lvl="1" indent="0">
              <a:buNone/>
            </a:pPr>
            <a:endParaRPr lang="en-US" sz="2200" dirty="0"/>
          </a:p>
        </p:txBody>
      </p:sp>
      <p:pic>
        <p:nvPicPr>
          <p:cNvPr id="10" name="Content Placeholder 4" descr="A screenshot showing UR and non-UR levels of student engagement data in symbolic and numeric format">
            <a:extLst>
              <a:ext uri="{FF2B5EF4-FFF2-40B4-BE49-F238E27FC236}">
                <a16:creationId xmlns:a16="http://schemas.microsoft.com/office/drawing/2014/main" id="{7F1727EE-3468-6C01-1F12-DA0F1D236E71}"/>
              </a:ext>
            </a:extLst>
          </p:cNvPr>
          <p:cNvPicPr>
            <a:picLocks noChangeAspect="1"/>
          </p:cNvPicPr>
          <p:nvPr/>
        </p:nvPicPr>
        <p:blipFill>
          <a:blip r:embed="rId3"/>
          <a:stretch>
            <a:fillRect/>
          </a:stretch>
        </p:blipFill>
        <p:spPr>
          <a:xfrm>
            <a:off x="3037912" y="4420559"/>
            <a:ext cx="6326718" cy="2277618"/>
          </a:xfrm>
          <a:prstGeom prst="rect">
            <a:avLst/>
          </a:prstGeom>
        </p:spPr>
      </p:pic>
    </p:spTree>
    <p:extLst>
      <p:ext uri="{BB962C8B-B14F-4D97-AF65-F5344CB8AC3E}">
        <p14:creationId xmlns:p14="http://schemas.microsoft.com/office/powerpoint/2010/main" val="351263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A8855-9D85-F68C-6570-ABFB1F6FE3B4}"/>
              </a:ext>
            </a:extLst>
          </p:cNvPr>
          <p:cNvSpPr>
            <a:spLocks noGrp="1"/>
          </p:cNvSpPr>
          <p:nvPr>
            <p:ph type="title"/>
          </p:nvPr>
        </p:nvSpPr>
        <p:spPr>
          <a:xfrm>
            <a:off x="572493" y="238539"/>
            <a:ext cx="11018520" cy="1434415"/>
          </a:xfrm>
        </p:spPr>
        <p:txBody>
          <a:bodyPr anchor="b">
            <a:normAutofit/>
          </a:bodyPr>
          <a:lstStyle/>
          <a:p>
            <a:r>
              <a:rPr lang="en-US" sz="5400"/>
              <a:t>Identifying at-risk students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8E3533-AEE9-558F-BE8A-04B3226584AF}"/>
              </a:ext>
            </a:extLst>
          </p:cNvPr>
          <p:cNvSpPr>
            <a:spLocks noGrp="1"/>
          </p:cNvSpPr>
          <p:nvPr>
            <p:ph idx="1"/>
          </p:nvPr>
        </p:nvSpPr>
        <p:spPr>
          <a:xfrm>
            <a:off x="572492" y="2071316"/>
            <a:ext cx="7009408" cy="4281510"/>
          </a:xfrm>
        </p:spPr>
        <p:txBody>
          <a:bodyPr anchor="t">
            <a:normAutofit/>
          </a:bodyPr>
          <a:lstStyle/>
          <a:p>
            <a:r>
              <a:rPr lang="en-US" sz="2200" dirty="0"/>
              <a:t>During the middle of the semester, I looked at student overall grades in my 2 courses </a:t>
            </a:r>
          </a:p>
          <a:p>
            <a:pPr lvl="1"/>
            <a:r>
              <a:rPr lang="en-US" sz="2200" dirty="0"/>
              <a:t>Helped me identify students whose progress was below par</a:t>
            </a:r>
          </a:p>
          <a:p>
            <a:pPr lvl="1"/>
            <a:r>
              <a:rPr lang="en-US" sz="2200" dirty="0"/>
              <a:t>These students were encouraged to reach out to me for additional help and support and to let me know if they were encountering any issues or challenges that were affecting their participation and progress</a:t>
            </a:r>
          </a:p>
          <a:p>
            <a:pPr lvl="1"/>
            <a:r>
              <a:rPr lang="en-US" sz="2200" dirty="0"/>
              <a:t>Most were first-generation students</a:t>
            </a:r>
          </a:p>
          <a:p>
            <a:r>
              <a:rPr lang="en-US" sz="2200" dirty="0"/>
              <a:t>Several students had reached out and sought help</a:t>
            </a:r>
          </a:p>
          <a:p>
            <a:pPr lvl="1"/>
            <a:endParaRPr lang="en-US" sz="2200" dirty="0"/>
          </a:p>
        </p:txBody>
      </p:sp>
      <p:pic>
        <p:nvPicPr>
          <p:cNvPr id="4" name="Picture 3" descr="A screenshot of the dashboard identifying students detected as low-performing in the middle of the semester">
            <a:extLst>
              <a:ext uri="{FF2B5EF4-FFF2-40B4-BE49-F238E27FC236}">
                <a16:creationId xmlns:a16="http://schemas.microsoft.com/office/drawing/2014/main" id="{226E8398-6A69-38C2-E452-13E43747C1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12238" b="1"/>
          <a:stretch/>
        </p:blipFill>
        <p:spPr>
          <a:xfrm>
            <a:off x="7675658" y="2093976"/>
            <a:ext cx="4097242" cy="4258850"/>
          </a:xfrm>
          <a:prstGeom prst="rect">
            <a:avLst/>
          </a:prstGeom>
        </p:spPr>
      </p:pic>
    </p:spTree>
    <p:extLst>
      <p:ext uri="{BB962C8B-B14F-4D97-AF65-F5344CB8AC3E}">
        <p14:creationId xmlns:p14="http://schemas.microsoft.com/office/powerpoint/2010/main" val="192099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46EA6-EFA0-68BC-15E3-36E9FA244852}"/>
              </a:ext>
            </a:extLst>
          </p:cNvPr>
          <p:cNvSpPr>
            <a:spLocks noGrp="1"/>
          </p:cNvSpPr>
          <p:nvPr>
            <p:ph type="title"/>
          </p:nvPr>
        </p:nvSpPr>
        <p:spPr>
          <a:xfrm>
            <a:off x="572493" y="238539"/>
            <a:ext cx="11018520" cy="1434415"/>
          </a:xfrm>
        </p:spPr>
        <p:txBody>
          <a:bodyPr anchor="b">
            <a:normAutofit/>
          </a:bodyPr>
          <a:lstStyle/>
          <a:p>
            <a:r>
              <a:rPr lang="en-US" sz="5400"/>
              <a:t>Final outcomes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744B59-5B20-32CB-8D6B-9AC867105D90}"/>
              </a:ext>
            </a:extLst>
          </p:cNvPr>
          <p:cNvSpPr>
            <a:spLocks noGrp="1"/>
          </p:cNvSpPr>
          <p:nvPr>
            <p:ph idx="1"/>
          </p:nvPr>
        </p:nvSpPr>
        <p:spPr>
          <a:xfrm>
            <a:off x="572492" y="2071315"/>
            <a:ext cx="7099896" cy="4548145"/>
          </a:xfrm>
        </p:spPr>
        <p:txBody>
          <a:bodyPr anchor="t">
            <a:normAutofit/>
          </a:bodyPr>
          <a:lstStyle/>
          <a:p>
            <a:r>
              <a:rPr lang="en-US" sz="2200" dirty="0"/>
              <a:t>Student engagement had improved to approximately 3.0 for both course sections at the end of Spring 2023</a:t>
            </a:r>
          </a:p>
          <a:p>
            <a:r>
              <a:rPr lang="en-US" sz="2200" dirty="0"/>
              <a:t>The average course GPA for both courses was 3.18 which was significantly higher than that from Fall 2022 semester (2.94)</a:t>
            </a:r>
          </a:p>
          <a:p>
            <a:r>
              <a:rPr lang="en-US" sz="2200" dirty="0"/>
              <a:t>Thus, both the continual monitoring of student performance and engagement data can help provide instructors valuable insights before, during, and after each semester to make course adjustments and modifications to further elevate the student learning process.</a:t>
            </a:r>
          </a:p>
          <a:p>
            <a:r>
              <a:rPr lang="en-US" sz="2200" dirty="0"/>
              <a:t>Future plan is to continue and expand the use of FSSD to my other courses and conduct additional research.</a:t>
            </a:r>
          </a:p>
          <a:p>
            <a:r>
              <a:rPr lang="en-US" sz="2200" b="1" dirty="0">
                <a:solidFill>
                  <a:schemeClr val="accent1"/>
                </a:solidFill>
              </a:rPr>
              <a:t>Thank you CSUF IT and FDC for the opportunity!</a:t>
            </a:r>
          </a:p>
        </p:txBody>
      </p:sp>
      <p:pic>
        <p:nvPicPr>
          <p:cNvPr id="5" name="Picture 4" descr="A screenshot of the final outcomes of class performance after invention">
            <a:extLst>
              <a:ext uri="{FF2B5EF4-FFF2-40B4-BE49-F238E27FC236}">
                <a16:creationId xmlns:a16="http://schemas.microsoft.com/office/drawing/2014/main" id="{418A8FC2-F3F2-12CA-3804-BCBEC2453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388" y="2966802"/>
            <a:ext cx="4354830" cy="2757170"/>
          </a:xfrm>
          <a:prstGeom prst="rect">
            <a:avLst/>
          </a:prstGeom>
        </p:spPr>
      </p:pic>
    </p:spTree>
    <p:extLst>
      <p:ext uri="{BB962C8B-B14F-4D97-AF65-F5344CB8AC3E}">
        <p14:creationId xmlns:p14="http://schemas.microsoft.com/office/powerpoint/2010/main" val="3224760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626</Words>
  <Application>Microsoft Office PowerPoint</Application>
  <PresentationFormat>Widescreen</PresentationFormat>
  <Paragraphs>42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Boosting student success in a business analytics course</vt:lpstr>
      <vt:lpstr>Background </vt:lpstr>
      <vt:lpstr>Achievement gap</vt:lpstr>
      <vt:lpstr>Student engagement data</vt:lpstr>
      <vt:lpstr>Identifying at-risk students  </vt:lpstr>
      <vt:lpstr>Final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student success in a business analytics course</dc:title>
  <dc:creator>Mitra, Sinjini</dc:creator>
  <cp:lastModifiedBy>Montaser, Marc</cp:lastModifiedBy>
  <cp:revision>31</cp:revision>
  <dcterms:created xsi:type="dcterms:W3CDTF">2023-07-10T21:43:03Z</dcterms:created>
  <dcterms:modified xsi:type="dcterms:W3CDTF">2023-07-19T21:32:18Z</dcterms:modified>
</cp:coreProperties>
</file>