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8" r:id="rId3"/>
    <p:sldId id="258" r:id="rId4"/>
    <p:sldId id="268" r:id="rId5"/>
    <p:sldId id="261" r:id="rId6"/>
    <p:sldId id="263" r:id="rId7"/>
    <p:sldId id="283" r:id="rId8"/>
    <p:sldId id="279" r:id="rId9"/>
    <p:sldId id="264" r:id="rId10"/>
    <p:sldId id="281" r:id="rId11"/>
    <p:sldId id="267" r:id="rId12"/>
    <p:sldId id="269" r:id="rId13"/>
    <p:sldId id="270" r:id="rId14"/>
    <p:sldId id="282" r:id="rId15"/>
    <p:sldId id="271" r:id="rId16"/>
    <p:sldId id="28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17" autoAdjust="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2EA2F-E6A9-4972-B38C-6BAE45366DBE}" type="datetimeFigureOut">
              <a:rPr lang="en-US" smtClean="0"/>
              <a:t>10/14/2022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2E64B-11F9-41F7-AF50-8B2998985A02}" type="slidenum">
              <a:rPr lang="en-US" smtClean="0"/>
              <a:t>‹#›</a:t>
            </a:fld>
            <a:endParaRPr lang="en-US" dirty="0"/>
          </a:p>
        </p:txBody>
      </p:sp>
    </p:spTree>
    <p:extLst>
      <p:ext uri="{BB962C8B-B14F-4D97-AF65-F5344CB8AC3E}">
        <p14:creationId xmlns:p14="http://schemas.microsoft.com/office/powerpoint/2010/main" val="354551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59E09B-CCF5-4962-95D6-FF2E94346B04}"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9F33D8-5447-47F5-B4F9-489CB73D74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9E09B-CCF5-4962-95D6-FF2E94346B04}" type="datetimeFigureOut">
              <a:rPr lang="en-US" smtClean="0"/>
              <a:pPr/>
              <a:t>10/14/2022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F33D8-5447-47F5-B4F9-489CB73D74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fullerton.edu/itpurchasing/_resources/pdfs/CSU%20Data%20Classifications%20Level%201%202%203.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jbeisner@Fullerton.edu"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mailto:agrogan@Fullerton.edu"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www.investintech.com/resources/blog/archives/5525-document-management.html" TargetMode="External"/><Relationship Id="rId2" Type="http://schemas.openxmlformats.org/officeDocument/2006/relationships/hyperlink" Target="https://www.mindtools.com/pages/article/newHTE_85.htm" TargetMode="External"/><Relationship Id="rId1" Type="http://schemas.openxmlformats.org/officeDocument/2006/relationships/slideLayout" Target="../slideLayouts/slideLayout7.xml"/><Relationship Id="rId6" Type="http://schemas.openxmlformats.org/officeDocument/2006/relationships/hyperlink" Target="https://nam10.safelinks.protection.outlook.com/?url=https%3A%2F%2Fwww.linkedin.com%2Flearning-login%2Fshare%3Faccount%3D52983649%26forceAccount%3Dfalse%26redirect%3Dhttps%253A%252F%252Fwww.linkedin.com%252Flearning%252Fhow-to-get-and-stay-on-top-of-your-inbox%253Ftrk%253Dshare_ent_url%2526shareId%253DRTsdZDbJQB6kAh39j9TQiw%25253D%25253D&amp;data=05%7C01%7Cagrogan%40fullerton.edu%7C6a143ebf17fd4069109208da852f754f%7C82c0b871335f4b5c9ed0a4a23565a79b%7C0%7C0%7C637968736127539739%7CUnknown%7CTWFpbGZsb3d8eyJWIjoiMC4wLjAwMDAiLCJQIjoiV2luMzIiLCJBTiI6Ik1haWwiLCJXVCI6Mn0%3D%7C3000%7C%7C%7C&amp;sdata=HNGMNZQV%2FOUp2Pi7HGBtIMg16oyq9UE3basdEqbgscc%3D&amp;reserved=0" TargetMode="External"/><Relationship Id="rId5" Type="http://schemas.openxmlformats.org/officeDocument/2006/relationships/hyperlink" Target="https://nam10.safelinks.protection.outlook.com/?url=https%3A%2F%2Fwww.linkedin.com%2Flearning-login%2Fshare%3Faccount%3D52983649%26forceAccount%3Dfalse%26redirect%3Dhttps%253A%252F%252Fwww.linkedin.com%252Flearning%252Foutlook-efficient-email-management-14975155%253Ftrk%253Dshare_ent_url%2526shareId%253Doy%25252B%25252F5N1jT1%25252BqC%25252BDXv0BeeA%25253D%25253D&amp;data=05%7C01%7Cagrogan%40fullerton.edu%7C6a143ebf17fd4069109208da852f754f%7C82c0b871335f4b5c9ed0a4a23565a79b%7C0%7C0%7C637968736127539739%7CUnknown%7CTWFpbGZsb3d8eyJWIjoiMC4wLjAwMDAiLCJQIjoiV2luMzIiLCJBTiI6Ik1haWwiLCJXVCI6Mn0%3D%7C3000%7C%7C%7C&amp;sdata=xenNBlC622JzFuKhCWWhiupc3Ri6TLTxO98tqBJrlT8%3D&amp;reserved=0" TargetMode="External"/><Relationship Id="rId4" Type="http://schemas.openxmlformats.org/officeDocument/2006/relationships/hyperlink" Target="https://www.liveabout.com/computer-file-management-tips-294808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lstate.edu/csu-system/records-retention-disposition/Pages/default.aspx"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alstate.policystat.com/policy/6594392/latest"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president.fullerton.edu/directives/directive20.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r>
              <a:rPr lang="en-US" sz="3200" dirty="0">
                <a:solidFill>
                  <a:schemeClr val="bg1"/>
                </a:solidFill>
                <a:latin typeface="Times New Roman" pitchFamily="18" charset="0"/>
                <a:cs typeface="Times New Roman" pitchFamily="18" charset="0"/>
              </a:rPr>
              <a:t>PRESENTATION TITLE</a:t>
            </a:r>
          </a:p>
        </p:txBody>
      </p:sp>
      <p:sp>
        <p:nvSpPr>
          <p:cNvPr id="3" name="Subtitle 2"/>
          <p:cNvSpPr>
            <a:spLocks noGrp="1"/>
          </p:cNvSpPr>
          <p:nvPr>
            <p:ph type="subTitle" idx="1"/>
          </p:nvPr>
        </p:nvSpPr>
        <p:spPr>
          <a:xfrm>
            <a:off x="1371600" y="2286000"/>
            <a:ext cx="6400800" cy="1501776"/>
          </a:xfrm>
        </p:spPr>
        <p:txBody>
          <a:bodyPr>
            <a:normAutofit fontScale="92500" lnSpcReduction="20000"/>
          </a:bodyPr>
          <a:lstStyle/>
          <a:p>
            <a:r>
              <a:rPr lang="en-US" sz="2800" dirty="0">
                <a:solidFill>
                  <a:srgbClr val="002060"/>
                </a:solidFill>
                <a:latin typeface="Times New Roman" pitchFamily="18" charset="0"/>
                <a:cs typeface="Times New Roman" pitchFamily="18" charset="0"/>
              </a:rPr>
              <a:t>DOCUMENTS, DOCUMENTS, AND MORE DOCUMENTS</a:t>
            </a:r>
          </a:p>
          <a:p>
            <a:endParaRPr lang="en-US" sz="2800" dirty="0">
              <a:solidFill>
                <a:srgbClr val="002060"/>
              </a:solidFill>
              <a:latin typeface="Times New Roman" pitchFamily="18" charset="0"/>
              <a:cs typeface="Times New Roman" pitchFamily="18" charset="0"/>
            </a:endParaRPr>
          </a:p>
          <a:p>
            <a:r>
              <a:rPr lang="en-US" sz="2400" dirty="0">
                <a:solidFill>
                  <a:schemeClr val="tx1">
                    <a:lumMod val="50000"/>
                    <a:lumOff val="50000"/>
                  </a:schemeClr>
                </a:solidFill>
                <a:latin typeface="Roboto"/>
                <a:cs typeface="Arial" pitchFamily="34" charset="0"/>
              </a:rPr>
              <a:t>Records Retention and Requests for Information</a:t>
            </a:r>
          </a:p>
        </p:txBody>
      </p:sp>
      <p:sp>
        <p:nvSpPr>
          <p:cNvPr id="4" name="Subtitle 2"/>
          <p:cNvSpPr txBox="1">
            <a:spLocks/>
          </p:cNvSpPr>
          <p:nvPr/>
        </p:nvSpPr>
        <p:spPr>
          <a:xfrm>
            <a:off x="1371600" y="4572000"/>
            <a:ext cx="6400800" cy="1143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1" u="none" strike="noStrike" kern="1200" cap="none" spc="0" normalizeH="0" baseline="0" noProof="0" dirty="0">
                <a:ln>
                  <a:noFill/>
                </a:ln>
                <a:solidFill>
                  <a:schemeClr val="tx1">
                    <a:lumMod val="50000"/>
                    <a:lumOff val="50000"/>
                  </a:schemeClr>
                </a:solidFill>
                <a:effectLst/>
                <a:uLnTx/>
                <a:uFillTx/>
                <a:latin typeface="Roboto"/>
                <a:cs typeface="Arial" pitchFamily="34" charset="0"/>
              </a:rPr>
              <a:t>Anne Grogan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i="1" dirty="0">
                <a:solidFill>
                  <a:schemeClr val="tx1">
                    <a:lumMod val="50000"/>
                    <a:lumOff val="50000"/>
                  </a:schemeClr>
                </a:solidFill>
                <a:latin typeface="Roboto"/>
                <a:cs typeface="Arial" pitchFamily="34" charset="0"/>
              </a:rPr>
              <a:t>10/14/22</a:t>
            </a:r>
            <a:endParaRPr kumimoji="0" lang="en-US" sz="2400" b="0" i="1" u="none" strike="noStrike" kern="1200" cap="none" spc="0" normalizeH="0" baseline="0" noProof="0" dirty="0">
              <a:ln>
                <a:noFill/>
              </a:ln>
              <a:solidFill>
                <a:schemeClr val="tx1">
                  <a:lumMod val="50000"/>
                  <a:lumOff val="50000"/>
                </a:schemeClr>
              </a:solidFill>
              <a:effectLst/>
              <a:uLnTx/>
              <a:uFillTx/>
              <a:latin typeface="Roboto"/>
              <a:cs typeface="Arial" pitchFamily="34" charset="0"/>
            </a:endParaRPr>
          </a:p>
        </p:txBody>
      </p:sp>
      <p:pic>
        <p:nvPicPr>
          <p:cNvPr id="5" name="Picture 4" descr="cusf-logo.png"/>
          <p:cNvPicPr>
            <a:picLocks noChangeAspect="1"/>
          </p:cNvPicPr>
          <p:nvPr/>
        </p:nvPicPr>
        <p:blipFill>
          <a:blip r:embed="rId3" cstate="print"/>
          <a:stretch>
            <a:fillRect/>
          </a:stretch>
        </p:blipFill>
        <p:spPr>
          <a:xfrm>
            <a:off x="2838450" y="838200"/>
            <a:ext cx="3467100" cy="781050"/>
          </a:xfrm>
          <a:prstGeom prst="rect">
            <a:avLst/>
          </a:prstGeom>
        </p:spPr>
      </p:pic>
      <p:cxnSp>
        <p:nvCxnSpPr>
          <p:cNvPr id="7" name="Straight Connector 6"/>
          <p:cNvCxnSpPr/>
          <p:nvPr/>
        </p:nvCxnSpPr>
        <p:spPr>
          <a:xfrm>
            <a:off x="2819400" y="1828800"/>
            <a:ext cx="3429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 Have Touched the Sky: Roles, Rules, and Relationshi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8077200" cy="5791200"/>
          </a:xfrm>
          <a:prstGeom prst="rect">
            <a:avLst/>
          </a:prstGeom>
        </p:spPr>
      </p:pic>
    </p:spTree>
    <p:extLst>
      <p:ext uri="{BB962C8B-B14F-4D97-AF65-F5344CB8AC3E}">
        <p14:creationId xmlns:p14="http://schemas.microsoft.com/office/powerpoint/2010/main" val="3021568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458200" cy="4770537"/>
          </a:xfrm>
          <a:prstGeom prst="rect">
            <a:avLst/>
          </a:prstGeom>
        </p:spPr>
        <p:txBody>
          <a:bodyPr wrap="square">
            <a:spAutoFit/>
          </a:bodyPr>
          <a:lstStyle/>
          <a:p>
            <a:pPr algn="ctr" fontAlgn="base"/>
            <a:r>
              <a:rPr lang="en-US" sz="2200" b="1" u="sng" dirty="0">
                <a:solidFill>
                  <a:srgbClr val="222222"/>
                </a:solidFill>
                <a:latin typeface="Roboto"/>
              </a:rPr>
              <a:t>Responsibilities</a:t>
            </a:r>
          </a:p>
          <a:p>
            <a:pPr algn="ctr" fontAlgn="base"/>
            <a:endParaRPr lang="en-US" sz="2200" b="1" u="sng" dirty="0">
              <a:solidFill>
                <a:srgbClr val="222222"/>
              </a:solidFill>
              <a:latin typeface="Roboto"/>
            </a:endParaRPr>
          </a:p>
          <a:p>
            <a:pPr fontAlgn="base"/>
            <a:r>
              <a:rPr lang="en-US" sz="2200" dirty="0">
                <a:solidFill>
                  <a:srgbClr val="222222"/>
                </a:solidFill>
                <a:latin typeface="Roboto"/>
              </a:rPr>
              <a:t>Retain records for the time indicated in records retention and disposition schedules; destroy the records when the retention period has been met; and dispose of records per University standards.</a:t>
            </a:r>
          </a:p>
          <a:p>
            <a:pPr fontAlgn="base"/>
            <a:endParaRPr lang="en-US" sz="2200" dirty="0">
              <a:solidFill>
                <a:srgbClr val="222222"/>
              </a:solidFill>
              <a:latin typeface="Roboto"/>
            </a:endParaRPr>
          </a:p>
          <a:p>
            <a:pPr marL="342900" indent="-342900" fontAlgn="base">
              <a:buFont typeface="Arial" panose="020B0604020202020204" pitchFamily="34" charset="0"/>
              <a:buChar char="•"/>
            </a:pPr>
            <a:r>
              <a:rPr lang="en-US" sz="2200" dirty="0">
                <a:solidFill>
                  <a:srgbClr val="222222"/>
                </a:solidFill>
                <a:latin typeface="Roboto"/>
              </a:rPr>
              <a:t>University Information Security Officer</a:t>
            </a:r>
          </a:p>
          <a:p>
            <a:pPr marL="285750" indent="-285750" fontAlgn="base">
              <a:buFont typeface="Arial" panose="020B0604020202020204" pitchFamily="34" charset="0"/>
              <a:buChar char="•"/>
            </a:pPr>
            <a:r>
              <a:rPr lang="en-US" sz="2200" dirty="0">
                <a:solidFill>
                  <a:srgbClr val="222222"/>
                </a:solidFill>
                <a:latin typeface="Roboto"/>
              </a:rPr>
              <a:t> Campus Managers</a:t>
            </a:r>
          </a:p>
          <a:p>
            <a:pPr marL="285750" indent="-285750" fontAlgn="base">
              <a:buFont typeface="Arial" panose="020B0604020202020204" pitchFamily="34" charset="0"/>
              <a:buChar char="•"/>
            </a:pPr>
            <a:r>
              <a:rPr lang="en-US" sz="2200" dirty="0">
                <a:solidFill>
                  <a:srgbClr val="222222"/>
                </a:solidFill>
                <a:latin typeface="Roboto"/>
              </a:rPr>
              <a:t> Records Custodians/Coordinators</a:t>
            </a:r>
          </a:p>
          <a:p>
            <a:pPr marL="285750" indent="-285750" fontAlgn="base">
              <a:buFont typeface="Arial" panose="020B0604020202020204" pitchFamily="34" charset="0"/>
              <a:buChar char="•"/>
            </a:pPr>
            <a:r>
              <a:rPr lang="en-US" sz="2200" b="1" dirty="0">
                <a:latin typeface="Roboto"/>
              </a:rPr>
              <a:t> Campus Users - Collect, use, maintain, and release records  </a:t>
            </a:r>
          </a:p>
          <a:p>
            <a:pPr fontAlgn="base"/>
            <a:r>
              <a:rPr lang="en-US" sz="2200" b="1" dirty="0">
                <a:latin typeface="Roboto"/>
              </a:rPr>
              <a:t>     according to CSU and campus policies, standards, and   </a:t>
            </a:r>
          </a:p>
          <a:p>
            <a:pPr fontAlgn="base"/>
            <a:r>
              <a:rPr lang="en-US" sz="2200" b="1" dirty="0">
                <a:latin typeface="Roboto"/>
              </a:rPr>
              <a:t>     procedures.</a:t>
            </a:r>
          </a:p>
          <a:p>
            <a:pPr marL="742950" lvl="1" indent="-285750" fontAlgn="base">
              <a:buFont typeface="Arial" panose="020B0604020202020204" pitchFamily="34" charset="0"/>
              <a:buChar char="•"/>
            </a:pPr>
            <a:endParaRPr lang="en-US" b="0" i="0" dirty="0">
              <a:solidFill>
                <a:srgbClr val="222222"/>
              </a:solidFill>
              <a:effectLst/>
              <a:latin typeface="Roboto"/>
            </a:endParaRPr>
          </a:p>
        </p:txBody>
      </p:sp>
    </p:spTree>
    <p:extLst>
      <p:ext uri="{BB962C8B-B14F-4D97-AF65-F5344CB8AC3E}">
        <p14:creationId xmlns:p14="http://schemas.microsoft.com/office/powerpoint/2010/main" val="384718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153400" cy="6494085"/>
          </a:xfrm>
          <a:prstGeom prst="rect">
            <a:avLst/>
          </a:prstGeom>
        </p:spPr>
        <p:txBody>
          <a:bodyPr wrap="square">
            <a:spAutoFit/>
          </a:bodyPr>
          <a:lstStyle/>
          <a:p>
            <a:pPr fontAlgn="base"/>
            <a:endParaRPr lang="en-US" b="1" cap="all" dirty="0"/>
          </a:p>
          <a:p>
            <a:pPr algn="ctr" fontAlgn="base"/>
            <a:r>
              <a:rPr lang="en-US" sz="2000" b="1" u="sng" dirty="0">
                <a:latin typeface="Roboto"/>
              </a:rPr>
              <a:t>Disposal</a:t>
            </a:r>
          </a:p>
          <a:p>
            <a:pPr fontAlgn="base"/>
            <a:endParaRPr lang="en-US" dirty="0">
              <a:latin typeface="Roboto"/>
            </a:endParaRPr>
          </a:p>
          <a:p>
            <a:pPr fontAlgn="base"/>
            <a:r>
              <a:rPr lang="en-US" dirty="0">
                <a:latin typeface="Roboto"/>
              </a:rPr>
              <a:t>Retention periods are typically counted from the date of creation of the record and disposal typically occurs following the end of the year that marks the end of the retention period.</a:t>
            </a:r>
          </a:p>
          <a:p>
            <a:pPr fontAlgn="base"/>
            <a:endParaRPr lang="en-US" dirty="0">
              <a:latin typeface="Roboto"/>
              <a:cs typeface="Calibri" panose="020F0502020204030204" pitchFamily="34" charset="0"/>
            </a:endParaRPr>
          </a:p>
          <a:p>
            <a:pPr fontAlgn="base"/>
            <a:r>
              <a:rPr lang="en-US" dirty="0">
                <a:solidFill>
                  <a:srgbClr val="222222"/>
                </a:solidFill>
                <a:latin typeface="Roboto"/>
                <a:cs typeface="Calibri" panose="020F0502020204030204" pitchFamily="34" charset="0"/>
              </a:rPr>
              <a:t>Information/records classified at </a:t>
            </a:r>
            <a:r>
              <a:rPr lang="en-US" dirty="0">
                <a:solidFill>
                  <a:srgbClr val="222222"/>
                </a:solidFill>
                <a:latin typeface="Roboto"/>
                <a:cs typeface="Calibri" panose="020F0502020204030204" pitchFamily="34" charset="0"/>
                <a:hlinkClick r:id="rId2"/>
              </a:rPr>
              <a:t>Level 3</a:t>
            </a:r>
            <a:r>
              <a:rPr lang="en-US" dirty="0">
                <a:solidFill>
                  <a:srgbClr val="222222"/>
                </a:solidFill>
                <a:latin typeface="Roboto"/>
                <a:cs typeface="Calibri" panose="020F0502020204030204" pitchFamily="34" charset="0"/>
              </a:rPr>
              <a:t> can be disposed of via normal waste disposal practices.</a:t>
            </a:r>
          </a:p>
          <a:p>
            <a:pPr fontAlgn="base"/>
            <a:endParaRPr lang="en-US" dirty="0">
              <a:solidFill>
                <a:srgbClr val="222222"/>
              </a:solidFill>
              <a:latin typeface="Roboto"/>
              <a:cs typeface="Calibri" panose="020F0502020204030204" pitchFamily="34" charset="0"/>
            </a:endParaRPr>
          </a:p>
          <a:p>
            <a:pPr fontAlgn="base"/>
            <a:r>
              <a:rPr lang="en-US" dirty="0">
                <a:solidFill>
                  <a:srgbClr val="222222"/>
                </a:solidFill>
                <a:latin typeface="Roboto"/>
                <a:cs typeface="Calibri" panose="020F0502020204030204" pitchFamily="34" charset="0"/>
                <a:hlinkClick r:id="rId2"/>
              </a:rPr>
              <a:t>Level 1 and Level 2</a:t>
            </a:r>
            <a:r>
              <a:rPr lang="en-US" dirty="0">
                <a:solidFill>
                  <a:srgbClr val="222222"/>
                </a:solidFill>
                <a:latin typeface="Roboto"/>
                <a:cs typeface="Calibri" panose="020F0502020204030204" pitchFamily="34" charset="0"/>
              </a:rPr>
              <a:t> information must be destroyed securely.</a:t>
            </a:r>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r>
              <a:rPr lang="en-US" dirty="0">
                <a:latin typeface="Roboto"/>
              </a:rPr>
              <a:t>Failure to properly dispose of records can lead to unnecessary expense and subject the records to possible future requests under statute or legal proceedings.</a:t>
            </a:r>
          </a:p>
          <a:p>
            <a:pPr fontAlgn="base">
              <a:buFont typeface="Arial" panose="020B0604020202020204" pitchFamily="34" charset="0"/>
              <a:buChar char="•"/>
            </a:pPr>
            <a:endParaRPr lang="en-US" b="0" i="0" dirty="0">
              <a:solidFill>
                <a:srgbClr val="222222"/>
              </a:solidFill>
              <a:effectLst/>
              <a:latin typeface="Roboto"/>
            </a:endParaRPr>
          </a:p>
        </p:txBody>
      </p:sp>
      <p:pic>
        <p:nvPicPr>
          <p:cNvPr id="4" name="Picture 3" descr="shredding services - Anygator.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5" y="3581400"/>
            <a:ext cx="5200650" cy="1647825"/>
          </a:xfrm>
          <a:prstGeom prst="rect">
            <a:avLst/>
          </a:prstGeom>
        </p:spPr>
      </p:pic>
    </p:spTree>
    <p:extLst>
      <p:ext uri="{BB962C8B-B14F-4D97-AF65-F5344CB8AC3E}">
        <p14:creationId xmlns:p14="http://schemas.microsoft.com/office/powerpoint/2010/main" val="424933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2057400"/>
            <a:ext cx="8153400" cy="3693319"/>
          </a:xfrm>
          <a:prstGeom prst="rect">
            <a:avLst/>
          </a:prstGeom>
        </p:spPr>
        <p:txBody>
          <a:bodyPr wrap="square">
            <a:spAutoFit/>
          </a:bodyPr>
          <a:lstStyle/>
          <a:p>
            <a:pPr lvl="1" fontAlgn="base"/>
            <a:endParaRPr lang="en-US" dirty="0">
              <a:solidFill>
                <a:srgbClr val="222222"/>
              </a:solidFill>
              <a:latin typeface="Roboto"/>
            </a:endParaRPr>
          </a:p>
          <a:p>
            <a:pPr lvl="1" fontAlgn="base"/>
            <a:endParaRPr lang="en-US" dirty="0">
              <a:solidFill>
                <a:srgbClr val="222222"/>
              </a:solidFill>
              <a:latin typeface="Roboto"/>
            </a:endParaRPr>
          </a:p>
          <a:p>
            <a:pPr lvl="1" fontAlgn="base"/>
            <a:endParaRPr lang="en-US" dirty="0">
              <a:solidFill>
                <a:srgbClr val="222222"/>
              </a:solidFill>
              <a:latin typeface="Roboto"/>
            </a:endParaRPr>
          </a:p>
          <a:p>
            <a:pPr lvl="1" fontAlgn="base"/>
            <a:endParaRPr lang="en-US" dirty="0">
              <a:solidFill>
                <a:srgbClr val="222222"/>
              </a:solidFill>
              <a:latin typeface="Roboto"/>
            </a:endParaRPr>
          </a:p>
          <a:p>
            <a:pPr lvl="1" fontAlgn="base"/>
            <a:r>
              <a:rPr lang="en-US" dirty="0">
                <a:solidFill>
                  <a:srgbClr val="222222"/>
                </a:solidFill>
                <a:latin typeface="Roboto"/>
              </a:rPr>
              <a:t>Sometimes, records should not be destroyed even if they have reached or exceeded their retention period:</a:t>
            </a:r>
          </a:p>
          <a:p>
            <a:pPr lvl="1" fontAlgn="base"/>
            <a:endParaRPr lang="en-US" dirty="0">
              <a:solidFill>
                <a:srgbClr val="222222"/>
              </a:solidFill>
              <a:latin typeface="Roboto"/>
            </a:endParaRPr>
          </a:p>
          <a:p>
            <a:pPr marL="742950" lvl="1" indent="-285750" fontAlgn="base">
              <a:buFont typeface="Arial" panose="020B0604020202020204" pitchFamily="34" charset="0"/>
              <a:buChar char="•"/>
            </a:pPr>
            <a:r>
              <a:rPr lang="en-US" dirty="0">
                <a:solidFill>
                  <a:srgbClr val="222222"/>
                </a:solidFill>
                <a:latin typeface="Roboto"/>
              </a:rPr>
              <a:t>State and federal laws or regulation </a:t>
            </a:r>
          </a:p>
          <a:p>
            <a:pPr marL="742950" lvl="1" indent="-285750" fontAlgn="base">
              <a:buFont typeface="Arial" panose="020B0604020202020204" pitchFamily="34" charset="0"/>
              <a:buChar char="•"/>
            </a:pPr>
            <a:r>
              <a:rPr lang="en-US" dirty="0">
                <a:solidFill>
                  <a:srgbClr val="222222"/>
                </a:solidFill>
                <a:latin typeface="Roboto"/>
              </a:rPr>
              <a:t>University grants or contracts override university retention periods Records that have been requested pursuant to statute or legal proceeding </a:t>
            </a:r>
          </a:p>
          <a:p>
            <a:pPr marL="742950" lvl="1" indent="-285750" fontAlgn="base">
              <a:buFont typeface="Arial" panose="020B0604020202020204" pitchFamily="34" charset="0"/>
              <a:buChar char="•"/>
            </a:pPr>
            <a:r>
              <a:rPr lang="en-US" dirty="0">
                <a:solidFill>
                  <a:srgbClr val="222222"/>
                </a:solidFill>
                <a:latin typeface="Roboto"/>
              </a:rPr>
              <a:t>Records that are deemed likely to be requested</a:t>
            </a:r>
          </a:p>
          <a:p>
            <a:pPr marL="742950" lvl="1" indent="-285750" fontAlgn="base">
              <a:buFont typeface="Arial" panose="020B0604020202020204" pitchFamily="34" charset="0"/>
              <a:buChar char="•"/>
            </a:pPr>
            <a:r>
              <a:rPr lang="en-US" dirty="0">
                <a:solidFill>
                  <a:srgbClr val="222222"/>
                </a:solidFill>
                <a:latin typeface="Roboto"/>
              </a:rPr>
              <a:t>Investigation Records</a:t>
            </a:r>
            <a:endParaRPr lang="en-US" b="0" i="0" dirty="0">
              <a:solidFill>
                <a:srgbClr val="222222"/>
              </a:solidFill>
              <a:effectLst/>
              <a:latin typeface="Roboto"/>
            </a:endParaRPr>
          </a:p>
        </p:txBody>
      </p:sp>
      <p:pic>
        <p:nvPicPr>
          <p:cNvPr id="3" name="Picture 2" descr="Clipart - Stop Sig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099" y="457199"/>
            <a:ext cx="2438401" cy="1905001"/>
          </a:xfrm>
          <a:prstGeom prst="rect">
            <a:avLst/>
          </a:prstGeom>
        </p:spPr>
      </p:pic>
    </p:spTree>
    <p:extLst>
      <p:ext uri="{BB962C8B-B14F-4D97-AF65-F5344CB8AC3E}">
        <p14:creationId xmlns:p14="http://schemas.microsoft.com/office/powerpoint/2010/main" val="120740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wnload Thinking Photography Question Mark Man Stock HQ PNG Image | FreePNGIm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32" y="501133"/>
            <a:ext cx="1295400" cy="2209800"/>
          </a:xfrm>
          <a:prstGeom prst="rect">
            <a:avLst/>
          </a:prstGeom>
        </p:spPr>
      </p:pic>
      <p:sp>
        <p:nvSpPr>
          <p:cNvPr id="6" name="TextBox 5"/>
          <p:cNvSpPr txBox="1"/>
          <p:nvPr/>
        </p:nvSpPr>
        <p:spPr>
          <a:xfrm>
            <a:off x="1313632" y="313372"/>
            <a:ext cx="3124200" cy="2862322"/>
          </a:xfrm>
          <a:prstGeom prst="rect">
            <a:avLst/>
          </a:prstGeom>
          <a:noFill/>
          <a:ln>
            <a:solidFill>
              <a:schemeClr val="tx1"/>
            </a:solidFill>
          </a:ln>
        </p:spPr>
        <p:txBody>
          <a:bodyPr wrap="square" rtlCol="0">
            <a:spAutoFit/>
          </a:bodyPr>
          <a:lstStyle/>
          <a:p>
            <a:pPr algn="ctr"/>
            <a:r>
              <a:rPr lang="en-US" b="1" u="sng" dirty="0">
                <a:latin typeface="Roboto"/>
              </a:rPr>
              <a:t>ASK YOURSELF: </a:t>
            </a:r>
          </a:p>
          <a:p>
            <a:pPr algn="ctr"/>
            <a:endParaRPr lang="en-US" b="1" u="sng" dirty="0">
              <a:latin typeface="Roboto"/>
            </a:endParaRPr>
          </a:p>
          <a:p>
            <a:r>
              <a:rPr lang="en-US" dirty="0">
                <a:latin typeface="Roboto"/>
              </a:rPr>
              <a:t>1. Are you the custodian?</a:t>
            </a:r>
          </a:p>
          <a:p>
            <a:r>
              <a:rPr lang="en-US" dirty="0">
                <a:latin typeface="Roboto"/>
              </a:rPr>
              <a:t>2. Is the record on a legal    </a:t>
            </a:r>
          </a:p>
          <a:p>
            <a:r>
              <a:rPr lang="en-US" dirty="0">
                <a:latin typeface="Roboto"/>
              </a:rPr>
              <a:t>    hold or subject to any </a:t>
            </a:r>
          </a:p>
          <a:p>
            <a:r>
              <a:rPr lang="en-US" dirty="0">
                <a:latin typeface="Roboto"/>
              </a:rPr>
              <a:t>    other retention </a:t>
            </a:r>
          </a:p>
          <a:p>
            <a:r>
              <a:rPr lang="en-US" dirty="0">
                <a:latin typeface="Roboto"/>
              </a:rPr>
              <a:t>    requirements?</a:t>
            </a:r>
          </a:p>
          <a:p>
            <a:r>
              <a:rPr lang="en-US" dirty="0">
                <a:latin typeface="Roboto"/>
              </a:rPr>
              <a:t>3. Does the record provide </a:t>
            </a:r>
          </a:p>
          <a:p>
            <a:r>
              <a:rPr lang="en-US" dirty="0">
                <a:latin typeface="Roboto"/>
              </a:rPr>
              <a:t>    any benefit to me? </a:t>
            </a:r>
          </a:p>
          <a:p>
            <a:endParaRPr lang="en-US" dirty="0">
              <a:latin typeface="Roboto"/>
            </a:endParaRPr>
          </a:p>
        </p:txBody>
      </p:sp>
      <p:sp>
        <p:nvSpPr>
          <p:cNvPr id="7" name="TextBox 6"/>
          <p:cNvSpPr txBox="1"/>
          <p:nvPr/>
        </p:nvSpPr>
        <p:spPr>
          <a:xfrm>
            <a:off x="6019800" y="682277"/>
            <a:ext cx="2667000" cy="1477328"/>
          </a:xfrm>
          <a:prstGeom prst="rect">
            <a:avLst/>
          </a:prstGeom>
          <a:noFill/>
          <a:ln>
            <a:solidFill>
              <a:schemeClr val="tx1"/>
            </a:solidFill>
          </a:ln>
          <a:effectLst>
            <a:innerShdw blurRad="63500" dist="50800" dir="18900000">
              <a:prstClr val="black">
                <a:alpha val="50000"/>
              </a:prstClr>
            </a:innerShdw>
          </a:effectLst>
        </p:spPr>
        <p:txBody>
          <a:bodyPr wrap="square" rtlCol="0">
            <a:spAutoFit/>
          </a:bodyPr>
          <a:lstStyle/>
          <a:p>
            <a:pPr algn="ctr"/>
            <a:r>
              <a:rPr lang="en-US" dirty="0">
                <a:latin typeface="Roboto"/>
              </a:rPr>
              <a:t>Build time into your calendar in December and January to manage your records.</a:t>
            </a:r>
          </a:p>
          <a:p>
            <a:endParaRPr lang="en-US" dirty="0"/>
          </a:p>
        </p:txBody>
      </p:sp>
      <p:pic>
        <p:nvPicPr>
          <p:cNvPr id="8" name="Picture 7" descr="Download Calendar Transparent HQ PNG Image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6161" y="1986488"/>
            <a:ext cx="1524000" cy="1371599"/>
          </a:xfrm>
          <a:prstGeom prst="rect">
            <a:avLst/>
          </a:prstGeom>
        </p:spPr>
      </p:pic>
      <p:pic>
        <p:nvPicPr>
          <p:cNvPr id="10" name="Picture 9" descr="Dorothy's Process to Search for the Best Secure Email Service - Podfeet Podcast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7832" y="5213923"/>
            <a:ext cx="1828800" cy="923330"/>
          </a:xfrm>
          <a:prstGeom prst="rect">
            <a:avLst/>
          </a:prstGeom>
        </p:spPr>
      </p:pic>
      <p:sp>
        <p:nvSpPr>
          <p:cNvPr id="12" name="TextBox 11"/>
          <p:cNvSpPr txBox="1"/>
          <p:nvPr/>
        </p:nvSpPr>
        <p:spPr>
          <a:xfrm>
            <a:off x="124223" y="3467559"/>
            <a:ext cx="3698448" cy="646331"/>
          </a:xfrm>
          <a:prstGeom prst="rect">
            <a:avLst/>
          </a:prstGeom>
          <a:noFill/>
        </p:spPr>
        <p:txBody>
          <a:bodyPr wrap="none" rtlCol="0">
            <a:spAutoFit/>
          </a:bodyPr>
          <a:lstStyle/>
          <a:p>
            <a:r>
              <a:rPr lang="en-US" dirty="0">
                <a:latin typeface="Roboto"/>
              </a:rPr>
              <a:t>Don’t create unnecessary records.</a:t>
            </a:r>
          </a:p>
          <a:p>
            <a:r>
              <a:rPr lang="en-US" dirty="0">
                <a:latin typeface="Roboto"/>
              </a:rPr>
              <a:t>Make phone calls.</a:t>
            </a:r>
          </a:p>
        </p:txBody>
      </p:sp>
      <p:pic>
        <p:nvPicPr>
          <p:cNvPr id="13" name="Picture 12" descr="United Theological College, Bangalore: UTC phone numbers and intercom connecti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4309" y="3144174"/>
            <a:ext cx="949752" cy="933702"/>
          </a:xfrm>
          <a:prstGeom prst="rect">
            <a:avLst/>
          </a:prstGeom>
        </p:spPr>
      </p:pic>
      <p:sp>
        <p:nvSpPr>
          <p:cNvPr id="15" name="Rounded Rectangle 14"/>
          <p:cNvSpPr/>
          <p:nvPr/>
        </p:nvSpPr>
        <p:spPr>
          <a:xfrm>
            <a:off x="124223" y="3261001"/>
            <a:ext cx="3604572" cy="104219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4223" y="4674013"/>
            <a:ext cx="4101567" cy="1477328"/>
          </a:xfrm>
          <a:prstGeom prst="rect">
            <a:avLst/>
          </a:prstGeom>
          <a:noFill/>
          <a:ln>
            <a:solidFill>
              <a:schemeClr val="tx1"/>
            </a:solidFill>
          </a:ln>
        </p:spPr>
        <p:txBody>
          <a:bodyPr wrap="square" rtlCol="0">
            <a:spAutoFit/>
          </a:bodyPr>
          <a:lstStyle/>
          <a:p>
            <a:pPr algn="ctr"/>
            <a:r>
              <a:rPr lang="en-US" dirty="0">
                <a:latin typeface="Roboto"/>
              </a:rPr>
              <a:t>Be thoughtful about email.</a:t>
            </a:r>
          </a:p>
          <a:p>
            <a:pPr algn="ctr"/>
            <a:r>
              <a:rPr lang="en-US" dirty="0">
                <a:latin typeface="Roboto"/>
              </a:rPr>
              <a:t>Manage ‘sent’ and ‘deleted’ item folders.</a:t>
            </a:r>
          </a:p>
          <a:p>
            <a:pPr algn="ctr"/>
            <a:r>
              <a:rPr lang="en-US" dirty="0">
                <a:latin typeface="Roboto"/>
              </a:rPr>
              <a:t>Use resources to gain control of your inbox.</a:t>
            </a:r>
          </a:p>
        </p:txBody>
      </p:sp>
      <p:sp>
        <p:nvSpPr>
          <p:cNvPr id="18" name="Rectangle 17"/>
          <p:cNvSpPr/>
          <p:nvPr/>
        </p:nvSpPr>
        <p:spPr>
          <a:xfrm>
            <a:off x="6046304" y="4275204"/>
            <a:ext cx="3166754" cy="1877437"/>
          </a:xfrm>
          <a:prstGeom prst="rect">
            <a:avLst/>
          </a:prstGeom>
        </p:spPr>
        <p:txBody>
          <a:bodyPr wrap="square">
            <a:spAutoFit/>
          </a:bodyPr>
          <a:lstStyle/>
          <a:p>
            <a:pPr algn="ctr"/>
            <a:r>
              <a:rPr lang="en-US" sz="1400" dirty="0">
                <a:latin typeface="Roboto"/>
              </a:rPr>
              <a:t>Questions – email or call Risk Management</a:t>
            </a:r>
          </a:p>
          <a:p>
            <a:pPr algn="ctr"/>
            <a:r>
              <a:rPr lang="en-US" sz="1400" dirty="0">
                <a:latin typeface="Roboto"/>
              </a:rPr>
              <a:t> </a:t>
            </a:r>
          </a:p>
          <a:p>
            <a:pPr algn="ctr"/>
            <a:r>
              <a:rPr lang="en-US" sz="1400" dirty="0">
                <a:latin typeface="Roboto"/>
              </a:rPr>
              <a:t>Anne Grogan – x5465, </a:t>
            </a:r>
            <a:r>
              <a:rPr lang="en-US" sz="1400" dirty="0">
                <a:latin typeface="Roboto"/>
                <a:hlinkClick r:id="rId6"/>
              </a:rPr>
              <a:t>agrogan@Fullerton.edu</a:t>
            </a:r>
            <a:endParaRPr lang="en-US" sz="1400" dirty="0">
              <a:latin typeface="Roboto"/>
            </a:endParaRPr>
          </a:p>
          <a:p>
            <a:pPr algn="ctr"/>
            <a:endParaRPr lang="en-US" sz="1400" dirty="0">
              <a:latin typeface="Roboto"/>
            </a:endParaRPr>
          </a:p>
          <a:p>
            <a:pPr algn="ctr"/>
            <a:r>
              <a:rPr lang="en-US" sz="1400" dirty="0">
                <a:latin typeface="Roboto"/>
              </a:rPr>
              <a:t>John Beisner – x4937, </a:t>
            </a:r>
            <a:r>
              <a:rPr lang="en-US" sz="1400" dirty="0">
                <a:latin typeface="Roboto"/>
                <a:hlinkClick r:id="rId7"/>
              </a:rPr>
              <a:t>jbeisner@Fullerton.edu</a:t>
            </a:r>
            <a:endParaRPr lang="en-US" sz="1400" dirty="0">
              <a:latin typeface="Roboto"/>
            </a:endParaRPr>
          </a:p>
        </p:txBody>
      </p:sp>
    </p:spTree>
    <p:extLst>
      <p:ext uri="{BB962C8B-B14F-4D97-AF65-F5344CB8AC3E}">
        <p14:creationId xmlns:p14="http://schemas.microsoft.com/office/powerpoint/2010/main" val="56273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924800" cy="4985980"/>
          </a:xfrm>
          <a:prstGeom prst="rect">
            <a:avLst/>
          </a:prstGeom>
        </p:spPr>
        <p:txBody>
          <a:bodyPr wrap="square">
            <a:spAutoFit/>
          </a:bodyPr>
          <a:lstStyle/>
          <a:p>
            <a:pPr algn="ctr" fontAlgn="base"/>
            <a:r>
              <a:rPr lang="en-US" sz="2000" b="1" i="0" u="sng" dirty="0">
                <a:solidFill>
                  <a:srgbClr val="222222"/>
                </a:solidFill>
                <a:effectLst/>
                <a:latin typeface="Roboto"/>
              </a:rPr>
              <a:t>RESOURCES</a:t>
            </a:r>
          </a:p>
          <a:p>
            <a:pPr fontAlgn="base">
              <a:buFont typeface="Arial" panose="020B0604020202020204" pitchFamily="34" charset="0"/>
              <a:buChar char="•"/>
            </a:pPr>
            <a:endParaRPr lang="en-US" sz="2000" dirty="0">
              <a:solidFill>
                <a:srgbClr val="222222"/>
              </a:solidFill>
              <a:latin typeface="Roboto"/>
            </a:endParaRPr>
          </a:p>
          <a:p>
            <a:pPr fontAlgn="base"/>
            <a:r>
              <a:rPr lang="en-US" sz="2000" dirty="0">
                <a:solidFill>
                  <a:srgbClr val="222222"/>
                </a:solidFill>
                <a:latin typeface="Roboto"/>
                <a:hlinkClick r:id="rId2"/>
              </a:rPr>
              <a:t>https://www.mindtools.com/pages/article/newHTE_85.htm</a:t>
            </a:r>
            <a:endParaRPr lang="en-US" sz="2000" dirty="0">
              <a:solidFill>
                <a:srgbClr val="222222"/>
              </a:solidFill>
              <a:latin typeface="Roboto"/>
            </a:endParaRPr>
          </a:p>
          <a:p>
            <a:pPr fontAlgn="base"/>
            <a:endParaRPr lang="en-US" sz="2000" b="0" i="0" dirty="0">
              <a:solidFill>
                <a:srgbClr val="222222"/>
              </a:solidFill>
              <a:effectLst/>
              <a:latin typeface="Roboto"/>
            </a:endParaRPr>
          </a:p>
          <a:p>
            <a:pPr fontAlgn="base"/>
            <a:r>
              <a:rPr lang="en-US" sz="2000" dirty="0">
                <a:solidFill>
                  <a:srgbClr val="222222"/>
                </a:solidFill>
                <a:latin typeface="Roboto"/>
                <a:hlinkClick r:id="rId3"/>
              </a:rPr>
              <a:t>https://www.investintech.com/resources/blog/archives/5525-document-management.html</a:t>
            </a:r>
            <a:endParaRPr lang="en-US" sz="2000" dirty="0">
              <a:solidFill>
                <a:srgbClr val="222222"/>
              </a:solidFill>
              <a:latin typeface="Roboto"/>
            </a:endParaRPr>
          </a:p>
          <a:p>
            <a:pPr fontAlgn="base"/>
            <a:endParaRPr lang="en-US" sz="2000" b="0" i="0" dirty="0">
              <a:solidFill>
                <a:srgbClr val="222222"/>
              </a:solidFill>
              <a:effectLst/>
              <a:latin typeface="Roboto"/>
            </a:endParaRPr>
          </a:p>
          <a:p>
            <a:pPr fontAlgn="base"/>
            <a:r>
              <a:rPr lang="en-US" sz="2000" dirty="0">
                <a:solidFill>
                  <a:srgbClr val="222222"/>
                </a:solidFill>
                <a:latin typeface="Roboto"/>
                <a:hlinkClick r:id="rId4"/>
              </a:rPr>
              <a:t>https://www.liveabout.com/computer-file-management-tips-2948083</a:t>
            </a:r>
            <a:endParaRPr lang="en-US" sz="2000" dirty="0">
              <a:solidFill>
                <a:srgbClr val="222222"/>
              </a:solidFill>
              <a:latin typeface="Roboto"/>
            </a:endParaRPr>
          </a:p>
          <a:p>
            <a:pPr fontAlgn="base"/>
            <a:endParaRPr lang="en-US" sz="2000" dirty="0">
              <a:solidFill>
                <a:srgbClr val="222222"/>
              </a:solidFill>
              <a:latin typeface="Roboto"/>
            </a:endParaRPr>
          </a:p>
          <a:p>
            <a:pPr algn="ctr" fontAlgn="base"/>
            <a:r>
              <a:rPr lang="en-US" sz="2000" b="1" u="sng" dirty="0">
                <a:solidFill>
                  <a:srgbClr val="222222"/>
                </a:solidFill>
                <a:latin typeface="Roboto"/>
              </a:rPr>
              <a:t>LinkedIn Learning</a:t>
            </a:r>
          </a:p>
          <a:p>
            <a:pPr fontAlgn="base"/>
            <a:endParaRPr lang="en-US" sz="2000" dirty="0">
              <a:solidFill>
                <a:srgbClr val="222222"/>
              </a:solidFill>
              <a:latin typeface="Roboto"/>
            </a:endParaRPr>
          </a:p>
          <a:p>
            <a:pPr fontAlgn="base"/>
            <a:r>
              <a:rPr lang="en-US" sz="2000" u="sng" dirty="0">
                <a:latin typeface="Roboto"/>
                <a:hlinkClick r:id="rId5"/>
              </a:rPr>
              <a:t>Outlook: Efficient Email Management</a:t>
            </a:r>
            <a:r>
              <a:rPr lang="en-US" sz="2000" dirty="0">
                <a:latin typeface="Roboto"/>
              </a:rPr>
              <a:t> </a:t>
            </a:r>
          </a:p>
          <a:p>
            <a:pPr fontAlgn="base"/>
            <a:endParaRPr lang="en-US" sz="2000" dirty="0">
              <a:solidFill>
                <a:srgbClr val="222222"/>
              </a:solidFill>
              <a:latin typeface="Roboto"/>
            </a:endParaRPr>
          </a:p>
          <a:p>
            <a:pPr fontAlgn="base"/>
            <a:r>
              <a:rPr lang="en-US" sz="2000" u="sng" dirty="0">
                <a:latin typeface="Roboto"/>
                <a:hlinkClick r:id="rId6"/>
              </a:rPr>
              <a:t>How to Get (and Stay) On Top of Your Inbox</a:t>
            </a:r>
            <a:r>
              <a:rPr lang="en-US" sz="2000" dirty="0">
                <a:latin typeface="Roboto"/>
              </a:rPr>
              <a:t> </a:t>
            </a:r>
            <a:endParaRPr lang="en-US" sz="2000" dirty="0">
              <a:solidFill>
                <a:srgbClr val="222222"/>
              </a:solidFill>
              <a:latin typeface="Roboto"/>
            </a:endParaRPr>
          </a:p>
          <a:p>
            <a:pPr fontAlgn="base"/>
            <a:endParaRPr lang="en-US" sz="2000" dirty="0">
              <a:solidFill>
                <a:srgbClr val="222222"/>
              </a:solidFill>
            </a:endParaRPr>
          </a:p>
          <a:p>
            <a:pPr fontAlgn="base"/>
            <a:endParaRPr lang="en-US" b="0" i="0" dirty="0">
              <a:solidFill>
                <a:srgbClr val="222222"/>
              </a:solidFill>
              <a:effectLst/>
              <a:latin typeface="Roboto"/>
            </a:endParaRPr>
          </a:p>
        </p:txBody>
      </p:sp>
    </p:spTree>
    <p:extLst>
      <p:ext uri="{BB962C8B-B14F-4D97-AF65-F5344CB8AC3E}">
        <p14:creationId xmlns:p14="http://schemas.microsoft.com/office/powerpoint/2010/main" val="214789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2819400"/>
            <a:ext cx="3685624" cy="923330"/>
          </a:xfrm>
          <a:prstGeom prst="rect">
            <a:avLst/>
          </a:prstGeom>
          <a:noFill/>
        </p:spPr>
        <p:txBody>
          <a:bodyPr wrap="none" rtlCol="0">
            <a:spAutoFit/>
          </a:bodyPr>
          <a:lstStyle/>
          <a:p>
            <a:r>
              <a:rPr lang="en-US" sz="5400" dirty="0">
                <a:latin typeface="Roboto"/>
              </a:rPr>
              <a:t>Questions?</a:t>
            </a:r>
          </a:p>
        </p:txBody>
      </p:sp>
    </p:spTree>
    <p:extLst>
      <p:ext uri="{BB962C8B-B14F-4D97-AF65-F5344CB8AC3E}">
        <p14:creationId xmlns:p14="http://schemas.microsoft.com/office/powerpoint/2010/main" val="391522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6800"/>
            <a:ext cx="8186857" cy="646331"/>
          </a:xfrm>
          <a:prstGeom prst="rect">
            <a:avLst/>
          </a:prstGeom>
          <a:noFill/>
        </p:spPr>
        <p:txBody>
          <a:bodyPr wrap="none" rtlCol="0">
            <a:spAutoFit/>
          </a:bodyPr>
          <a:lstStyle/>
          <a:p>
            <a:r>
              <a:rPr lang="en-US" sz="3600" b="1" dirty="0">
                <a:latin typeface="Roboto"/>
              </a:rPr>
              <a:t>Records Retention and Management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498" y="2590800"/>
            <a:ext cx="4267200" cy="2895600"/>
          </a:xfrm>
          <a:prstGeom prst="rect">
            <a:avLst/>
          </a:prstGeom>
        </p:spPr>
      </p:pic>
    </p:spTree>
    <p:extLst>
      <p:ext uri="{BB962C8B-B14F-4D97-AF65-F5344CB8AC3E}">
        <p14:creationId xmlns:p14="http://schemas.microsoft.com/office/powerpoint/2010/main" val="109402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
            <a:ext cx="8153400" cy="6955750"/>
          </a:xfrm>
          <a:prstGeom prst="rect">
            <a:avLst/>
          </a:prstGeom>
          <a:noFill/>
        </p:spPr>
        <p:txBody>
          <a:bodyPr wrap="square" rtlCol="0">
            <a:spAutoFit/>
          </a:bodyPr>
          <a:lstStyle/>
          <a:p>
            <a:endParaRPr lang="en-US" sz="1900" b="1" u="sng" dirty="0"/>
          </a:p>
          <a:p>
            <a:pPr algn="ctr"/>
            <a:r>
              <a:rPr lang="en-US" sz="2800" b="1" u="sng" dirty="0">
                <a:latin typeface="Roboto"/>
              </a:rPr>
              <a:t>What is a record?</a:t>
            </a:r>
          </a:p>
          <a:p>
            <a:endParaRPr lang="en-US" sz="1900" b="1" u="sng" dirty="0">
              <a:latin typeface="Roboto"/>
            </a:endParaRPr>
          </a:p>
          <a:p>
            <a:r>
              <a:rPr lang="en-US" sz="1900" b="1" u="sng" dirty="0">
                <a:latin typeface="Roboto"/>
              </a:rPr>
              <a:t>A record is </a:t>
            </a:r>
            <a:r>
              <a:rPr lang="en-US" sz="1900" dirty="0">
                <a:latin typeface="Roboto"/>
              </a:rPr>
              <a:t>any document, in any format, used to engage in CSU business, regardless of media. This includes, but is not limited to:</a:t>
            </a:r>
          </a:p>
          <a:p>
            <a:endParaRPr lang="en-US" sz="1900" dirty="0">
              <a:latin typeface="Roboto"/>
            </a:endParaRPr>
          </a:p>
          <a:p>
            <a:pPr marL="285750" indent="-285750" fontAlgn="base">
              <a:buFont typeface="Arial" panose="020B0604020202020204" pitchFamily="34" charset="0"/>
              <a:buChar char="•"/>
            </a:pPr>
            <a:r>
              <a:rPr lang="en-US" sz="1900" dirty="0">
                <a:latin typeface="Roboto"/>
              </a:rPr>
              <a:t>Correspondence</a:t>
            </a:r>
          </a:p>
          <a:p>
            <a:pPr marL="285750" indent="-285750" fontAlgn="base">
              <a:buFont typeface="Arial" panose="020B0604020202020204" pitchFamily="34" charset="0"/>
              <a:buChar char="•"/>
            </a:pPr>
            <a:r>
              <a:rPr lang="en-US" sz="1900" dirty="0">
                <a:latin typeface="Roboto"/>
              </a:rPr>
              <a:t>Emails and attachments</a:t>
            </a:r>
          </a:p>
          <a:p>
            <a:pPr marL="285750" indent="-285750" fontAlgn="base">
              <a:buFont typeface="Arial" panose="020B0604020202020204" pitchFamily="34" charset="0"/>
              <a:buChar char="•"/>
            </a:pPr>
            <a:r>
              <a:rPr lang="en-US" sz="1900" dirty="0">
                <a:latin typeface="Roboto"/>
              </a:rPr>
              <a:t>Faxes</a:t>
            </a:r>
          </a:p>
          <a:p>
            <a:pPr marL="285750" indent="-285750" fontAlgn="base">
              <a:buFont typeface="Arial" panose="020B0604020202020204" pitchFamily="34" charset="0"/>
              <a:buChar char="•"/>
            </a:pPr>
            <a:r>
              <a:rPr lang="en-US" sz="1900" dirty="0">
                <a:latin typeface="Roboto"/>
              </a:rPr>
              <a:t>Instant Messages</a:t>
            </a:r>
          </a:p>
          <a:p>
            <a:pPr marL="285750" indent="-285750" fontAlgn="base">
              <a:buFont typeface="Arial" panose="020B0604020202020204" pitchFamily="34" charset="0"/>
              <a:buChar char="•"/>
            </a:pPr>
            <a:r>
              <a:rPr lang="en-US" sz="1900" dirty="0">
                <a:latin typeface="Roboto"/>
              </a:rPr>
              <a:t>Videos </a:t>
            </a:r>
          </a:p>
          <a:p>
            <a:pPr marL="285750" indent="-285750" fontAlgn="base">
              <a:buFont typeface="Arial" panose="020B0604020202020204" pitchFamily="34" charset="0"/>
              <a:buChar char="•"/>
            </a:pPr>
            <a:r>
              <a:rPr lang="en-US" sz="1900" dirty="0">
                <a:latin typeface="Roboto"/>
              </a:rPr>
              <a:t>Photographs</a:t>
            </a:r>
          </a:p>
          <a:p>
            <a:pPr marL="285750" indent="-285750" fontAlgn="base">
              <a:buFont typeface="Arial" panose="020B0604020202020204" pitchFamily="34" charset="0"/>
              <a:buChar char="•"/>
            </a:pPr>
            <a:r>
              <a:rPr lang="en-US" sz="1900" dirty="0">
                <a:latin typeface="Roboto"/>
              </a:rPr>
              <a:t>Audio Recordings</a:t>
            </a:r>
          </a:p>
          <a:p>
            <a:pPr marL="285750" indent="-285750" fontAlgn="base">
              <a:buFont typeface="Arial" panose="020B0604020202020204" pitchFamily="34" charset="0"/>
              <a:buChar char="•"/>
            </a:pPr>
            <a:r>
              <a:rPr lang="en-US" sz="1900" dirty="0">
                <a:latin typeface="Roboto"/>
              </a:rPr>
              <a:t>Content on mobile devices, laptops, desktops, websites, servers, databases, social media, etc.</a:t>
            </a:r>
          </a:p>
          <a:p>
            <a:pPr marL="285750" indent="-285750" fontAlgn="base">
              <a:buFont typeface="Arial" panose="020B0604020202020204" pitchFamily="34" charset="0"/>
              <a:buChar char="•"/>
            </a:pPr>
            <a:r>
              <a:rPr lang="en-US" sz="1900" dirty="0">
                <a:latin typeface="Roboto"/>
              </a:rPr>
              <a:t>Physical paper in files, such as memos, contracts, reports, and architectural drawings</a:t>
            </a:r>
          </a:p>
          <a:p>
            <a:pPr marL="285750" indent="-285750" fontAlgn="base">
              <a:buFont typeface="Arial" panose="020B0604020202020204" pitchFamily="34" charset="0"/>
              <a:buChar char="•"/>
            </a:pPr>
            <a:r>
              <a:rPr lang="en-US" sz="1900" dirty="0">
                <a:latin typeface="Roboto"/>
              </a:rPr>
              <a:t>Licenses, certificates, registration, identification cards, etc.</a:t>
            </a:r>
          </a:p>
          <a:p>
            <a:endParaRPr lang="en-US" sz="1900" dirty="0"/>
          </a:p>
          <a:p>
            <a:pPr fontAlgn="base"/>
            <a:endParaRPr lang="en-US" sz="2000" dirty="0"/>
          </a:p>
          <a:p>
            <a:pPr fontAlgn="base"/>
            <a:endParaRPr lang="en-US" sz="2000" dirty="0"/>
          </a:p>
          <a:p>
            <a:endParaRPr lang="en-US" dirty="0"/>
          </a:p>
          <a:p>
            <a:endParaRPr lang="en-US" dirty="0"/>
          </a:p>
        </p:txBody>
      </p:sp>
      <p:sp>
        <p:nvSpPr>
          <p:cNvPr id="4" name="Oval 3"/>
          <p:cNvSpPr/>
          <p:nvPr/>
        </p:nvSpPr>
        <p:spPr>
          <a:xfrm>
            <a:off x="3810000" y="2099129"/>
            <a:ext cx="4343400" cy="1752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  </a:t>
            </a:r>
            <a:r>
              <a:rPr lang="en-US" sz="1700" b="1" u="sng" dirty="0">
                <a:solidFill>
                  <a:schemeClr val="tx1"/>
                </a:solidFill>
                <a:latin typeface="Roboto"/>
              </a:rPr>
              <a:t>A record is not</a:t>
            </a:r>
            <a:r>
              <a:rPr lang="en-US" sz="1700" dirty="0">
                <a:solidFill>
                  <a:schemeClr val="tx1"/>
                </a:solidFill>
                <a:latin typeface="Roboto"/>
              </a:rPr>
              <a:t>:</a:t>
            </a:r>
          </a:p>
          <a:p>
            <a:pPr algn="ctr"/>
            <a:endParaRPr lang="en-US" sz="1700" dirty="0">
              <a:solidFill>
                <a:schemeClr val="tx1"/>
              </a:solidFill>
              <a:latin typeface="Roboto"/>
            </a:endParaRPr>
          </a:p>
          <a:p>
            <a:pPr algn="ctr"/>
            <a:r>
              <a:rPr lang="en-US" sz="1700" dirty="0">
                <a:solidFill>
                  <a:schemeClr val="tx1"/>
                </a:solidFill>
                <a:latin typeface="Roboto"/>
              </a:rPr>
              <a:t>a duplicate or convenience copy or a draft</a:t>
            </a:r>
          </a:p>
        </p:txBody>
      </p:sp>
    </p:spTree>
    <p:extLst>
      <p:ext uri="{BB962C8B-B14F-4D97-AF65-F5344CB8AC3E}">
        <p14:creationId xmlns:p14="http://schemas.microsoft.com/office/powerpoint/2010/main" val="216058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1" y="1295400"/>
            <a:ext cx="8382000" cy="4801314"/>
          </a:xfrm>
          <a:prstGeom prst="rect">
            <a:avLst/>
          </a:prstGeom>
          <a:noFill/>
        </p:spPr>
        <p:txBody>
          <a:bodyPr wrap="square" rtlCol="0">
            <a:spAutoFit/>
          </a:bodyPr>
          <a:lstStyle/>
          <a:p>
            <a:r>
              <a:rPr lang="en-US" b="1" dirty="0">
                <a:latin typeface="Roboto"/>
              </a:rPr>
              <a:t>Vital</a:t>
            </a:r>
            <a:r>
              <a:rPr lang="en-US" dirty="0">
                <a:latin typeface="Roboto"/>
              </a:rPr>
              <a:t> - ensure operational continuity for the campus after a disruption or disaster (can be operational, legal, historical, or fiscal).</a:t>
            </a:r>
          </a:p>
          <a:p>
            <a:endParaRPr lang="en-US" dirty="0">
              <a:latin typeface="Roboto"/>
            </a:endParaRPr>
          </a:p>
          <a:p>
            <a:r>
              <a:rPr lang="en-US" b="1" dirty="0">
                <a:latin typeface="Roboto"/>
              </a:rPr>
              <a:t>Operational</a:t>
            </a:r>
            <a:r>
              <a:rPr lang="en-US" dirty="0">
                <a:latin typeface="Roboto"/>
              </a:rPr>
              <a:t> - required by a campus/department to perform its primary function.</a:t>
            </a:r>
          </a:p>
          <a:p>
            <a:endParaRPr lang="en-US" dirty="0">
              <a:latin typeface="Roboto"/>
            </a:endParaRPr>
          </a:p>
          <a:p>
            <a:r>
              <a:rPr lang="en-US" b="1" dirty="0">
                <a:latin typeface="Roboto"/>
              </a:rPr>
              <a:t>Legal</a:t>
            </a:r>
            <a:r>
              <a:rPr lang="en-US" dirty="0">
                <a:latin typeface="Roboto"/>
              </a:rPr>
              <a:t> - Required to be kept by law or may be needed for litigation or a government investigation.</a:t>
            </a:r>
          </a:p>
          <a:p>
            <a:endParaRPr lang="en-US" dirty="0">
              <a:latin typeface="Roboto"/>
            </a:endParaRPr>
          </a:p>
          <a:p>
            <a:r>
              <a:rPr lang="en-US" b="1" dirty="0">
                <a:latin typeface="Roboto"/>
              </a:rPr>
              <a:t>Fiscal</a:t>
            </a:r>
            <a:r>
              <a:rPr lang="en-US" dirty="0">
                <a:latin typeface="Roboto"/>
              </a:rPr>
              <a:t> - Related to the financial transactions of the campus, especially those required for audit or tax purposes.</a:t>
            </a:r>
          </a:p>
          <a:p>
            <a:endParaRPr lang="en-US" dirty="0">
              <a:latin typeface="Roboto"/>
            </a:endParaRPr>
          </a:p>
          <a:p>
            <a:r>
              <a:rPr lang="en-US" b="1" dirty="0">
                <a:latin typeface="Roboto"/>
              </a:rPr>
              <a:t>Historical</a:t>
            </a:r>
            <a:r>
              <a:rPr lang="en-US" dirty="0">
                <a:latin typeface="Roboto"/>
              </a:rPr>
              <a:t> - Historical records are of long-term value in documenting past events.</a:t>
            </a:r>
          </a:p>
          <a:p>
            <a:endParaRPr lang="en-US" dirty="0">
              <a:latin typeface="Roboto"/>
            </a:endParaRPr>
          </a:p>
          <a:p>
            <a:r>
              <a:rPr lang="en-US" b="1" dirty="0">
                <a:latin typeface="Roboto"/>
              </a:rPr>
              <a:t>Archival</a:t>
            </a:r>
            <a:r>
              <a:rPr lang="en-US" dirty="0">
                <a:latin typeface="Roboto"/>
              </a:rPr>
              <a:t> - Archival records are any of the above records with permanent value. They should be transferred to the University Archives at end of their retention period. </a:t>
            </a:r>
          </a:p>
        </p:txBody>
      </p:sp>
      <p:sp>
        <p:nvSpPr>
          <p:cNvPr id="3" name="TextBox 2"/>
          <p:cNvSpPr txBox="1"/>
          <p:nvPr/>
        </p:nvSpPr>
        <p:spPr>
          <a:xfrm>
            <a:off x="838201" y="381000"/>
            <a:ext cx="7772400" cy="707886"/>
          </a:xfrm>
          <a:prstGeom prst="rect">
            <a:avLst/>
          </a:prstGeom>
          <a:noFill/>
        </p:spPr>
        <p:txBody>
          <a:bodyPr wrap="square" rtlCol="0">
            <a:spAutoFit/>
          </a:bodyPr>
          <a:lstStyle/>
          <a:p>
            <a:pPr algn="ctr"/>
            <a:r>
              <a:rPr lang="en-US" sz="4000" b="1" u="sng" dirty="0">
                <a:latin typeface="Roboto"/>
              </a:rPr>
              <a:t>Types of Records</a:t>
            </a:r>
          </a:p>
        </p:txBody>
      </p:sp>
    </p:spTree>
    <p:extLst>
      <p:ext uri="{BB962C8B-B14F-4D97-AF65-F5344CB8AC3E}">
        <p14:creationId xmlns:p14="http://schemas.microsoft.com/office/powerpoint/2010/main" val="327864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pisode 123 - Infrastructure and Data Lifecycle (part 2) - Roaring Elepha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752600"/>
            <a:ext cx="4126984" cy="4126984"/>
          </a:xfrm>
          <a:prstGeom prst="rect">
            <a:avLst/>
          </a:prstGeom>
        </p:spPr>
      </p:pic>
      <p:sp>
        <p:nvSpPr>
          <p:cNvPr id="2" name="TextBox 1"/>
          <p:cNvSpPr txBox="1"/>
          <p:nvPr/>
        </p:nvSpPr>
        <p:spPr>
          <a:xfrm>
            <a:off x="228600" y="533400"/>
            <a:ext cx="8458200" cy="584775"/>
          </a:xfrm>
          <a:prstGeom prst="rect">
            <a:avLst/>
          </a:prstGeom>
          <a:noFill/>
        </p:spPr>
        <p:txBody>
          <a:bodyPr wrap="square" rtlCol="0">
            <a:spAutoFit/>
          </a:bodyPr>
          <a:lstStyle/>
          <a:p>
            <a:pPr algn="ctr"/>
            <a:r>
              <a:rPr lang="en-US" sz="3200" b="1" u="sng" dirty="0">
                <a:latin typeface="Roboto"/>
              </a:rPr>
              <a:t>Life Cycle of a Record</a:t>
            </a:r>
          </a:p>
        </p:txBody>
      </p:sp>
    </p:spTree>
    <p:extLst>
      <p:ext uri="{BB962C8B-B14F-4D97-AF65-F5344CB8AC3E}">
        <p14:creationId xmlns:p14="http://schemas.microsoft.com/office/powerpoint/2010/main" val="218239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153399" cy="1138773"/>
          </a:xfrm>
          <a:prstGeom prst="rect">
            <a:avLst/>
          </a:prstGeom>
        </p:spPr>
        <p:txBody>
          <a:bodyPr wrap="square">
            <a:spAutoFit/>
          </a:bodyPr>
          <a:lstStyle/>
          <a:p>
            <a:endParaRPr lang="en-US" sz="1400" dirty="0">
              <a:solidFill>
                <a:srgbClr val="222222"/>
              </a:solidFill>
              <a:latin typeface="Roboto"/>
            </a:endParaRPr>
          </a:p>
          <a:p>
            <a:endParaRPr lang="en-US" sz="1400" dirty="0">
              <a:solidFill>
                <a:srgbClr val="222222"/>
              </a:solidFill>
              <a:latin typeface="Roboto"/>
            </a:endParaRPr>
          </a:p>
          <a:p>
            <a:r>
              <a:rPr lang="en-US" sz="2000" dirty="0">
                <a:latin typeface="Roboto"/>
              </a:rPr>
              <a:t>Record retention and management is the maintenance of records for a prescribed period of time, which is called the retention period.</a:t>
            </a:r>
            <a:endParaRPr lang="en-US" sz="2000" dirty="0">
              <a:solidFill>
                <a:srgbClr val="222222"/>
              </a:solidFill>
              <a:latin typeface="Roboto"/>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961" y="2003077"/>
            <a:ext cx="5476875" cy="2100263"/>
          </a:xfrm>
          <a:prstGeom prst="rect">
            <a:avLst/>
          </a:prstGeom>
        </p:spPr>
      </p:pic>
      <p:sp>
        <p:nvSpPr>
          <p:cNvPr id="5" name="TextBox 4"/>
          <p:cNvSpPr txBox="1"/>
          <p:nvPr/>
        </p:nvSpPr>
        <p:spPr>
          <a:xfrm>
            <a:off x="228600" y="4667760"/>
            <a:ext cx="8077200" cy="1323439"/>
          </a:xfrm>
          <a:prstGeom prst="rect">
            <a:avLst/>
          </a:prstGeom>
          <a:noFill/>
        </p:spPr>
        <p:txBody>
          <a:bodyPr wrap="square" rtlCol="0">
            <a:spAutoFit/>
          </a:bodyPr>
          <a:lstStyle/>
          <a:p>
            <a:pPr fontAlgn="base"/>
            <a:r>
              <a:rPr lang="en-US" sz="2000" dirty="0">
                <a:latin typeface="Roboto"/>
                <a:hlinkClick r:id="rId3"/>
              </a:rPr>
              <a:t>CSU Records Retention Schedule</a:t>
            </a:r>
            <a:endParaRPr lang="en-US" sz="2000" dirty="0">
              <a:latin typeface="Roboto"/>
            </a:endParaRPr>
          </a:p>
          <a:p>
            <a:pPr fontAlgn="base"/>
            <a:endParaRPr lang="en-US" sz="2000" dirty="0">
              <a:latin typeface="Roboto"/>
            </a:endParaRPr>
          </a:p>
          <a:p>
            <a:pPr fontAlgn="base"/>
            <a:r>
              <a:rPr lang="en-US" sz="2000" dirty="0">
                <a:latin typeface="Roboto"/>
              </a:rPr>
              <a:t>Lists and governs the retention period of records that are common across the CSU.</a:t>
            </a:r>
          </a:p>
        </p:txBody>
      </p:sp>
    </p:spTree>
    <p:extLst>
      <p:ext uri="{BB962C8B-B14F-4D97-AF65-F5344CB8AC3E}">
        <p14:creationId xmlns:p14="http://schemas.microsoft.com/office/powerpoint/2010/main" val="390333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304800"/>
            <a:ext cx="7600950" cy="5857875"/>
          </a:xfrm>
          <a:prstGeom prst="rect">
            <a:avLst/>
          </a:prstGeom>
        </p:spPr>
      </p:pic>
    </p:spTree>
    <p:extLst>
      <p:ext uri="{BB962C8B-B14F-4D97-AF65-F5344CB8AC3E}">
        <p14:creationId xmlns:p14="http://schemas.microsoft.com/office/powerpoint/2010/main" val="150631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 x 6 tiered medical filing cabinet system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76084"/>
            <a:ext cx="3810000" cy="5638800"/>
          </a:xfrm>
          <a:prstGeom prst="rect">
            <a:avLst/>
          </a:prstGeom>
        </p:spPr>
      </p:pic>
      <p:sp>
        <p:nvSpPr>
          <p:cNvPr id="6" name="TextBox 5"/>
          <p:cNvSpPr txBox="1"/>
          <p:nvPr/>
        </p:nvSpPr>
        <p:spPr>
          <a:xfrm>
            <a:off x="304800" y="376084"/>
            <a:ext cx="4724400" cy="5878532"/>
          </a:xfrm>
          <a:prstGeom prst="rect">
            <a:avLst/>
          </a:prstGeom>
          <a:noFill/>
        </p:spPr>
        <p:txBody>
          <a:bodyPr wrap="square" rtlCol="0">
            <a:spAutoFit/>
          </a:bodyPr>
          <a:lstStyle/>
          <a:p>
            <a:pPr algn="ctr"/>
            <a:r>
              <a:rPr lang="en-US" sz="2000" b="1" u="sng" dirty="0">
                <a:solidFill>
                  <a:srgbClr val="222222"/>
                </a:solidFill>
                <a:latin typeface="Roboto"/>
              </a:rPr>
              <a:t>Authority</a:t>
            </a:r>
          </a:p>
          <a:p>
            <a:pPr algn="ctr"/>
            <a:endParaRPr lang="en-US" sz="2000" b="1" u="sng" dirty="0">
              <a:solidFill>
                <a:srgbClr val="222222"/>
              </a:solidFill>
              <a:latin typeface="Roboto"/>
            </a:endParaRPr>
          </a:p>
          <a:p>
            <a:pPr algn="ctr"/>
            <a:r>
              <a:rPr lang="en-US" sz="2000" dirty="0">
                <a:solidFill>
                  <a:srgbClr val="222222"/>
                </a:solidFill>
                <a:latin typeface="Roboto"/>
                <a:hlinkClick r:id="rId3"/>
              </a:rPr>
              <a:t>Executive Order 1031 </a:t>
            </a:r>
            <a:r>
              <a:rPr lang="en-US" sz="2000" dirty="0">
                <a:solidFill>
                  <a:srgbClr val="222222"/>
                </a:solidFill>
                <a:latin typeface="Roboto"/>
              </a:rPr>
              <a:t>and </a:t>
            </a:r>
            <a:r>
              <a:rPr lang="en-US" sz="2000" dirty="0">
                <a:solidFill>
                  <a:srgbClr val="222222"/>
                </a:solidFill>
                <a:latin typeface="Roboto"/>
                <a:hlinkClick r:id="rId4"/>
              </a:rPr>
              <a:t>President’s Directive 20 </a:t>
            </a:r>
            <a:r>
              <a:rPr lang="en-US" sz="2000" dirty="0">
                <a:solidFill>
                  <a:srgbClr val="222222"/>
                </a:solidFill>
                <a:latin typeface="Roboto"/>
              </a:rPr>
              <a:t>direct the campus to create and implement a policy for Records/Information Retention and Disposition</a:t>
            </a:r>
          </a:p>
          <a:p>
            <a:pPr algn="ctr"/>
            <a:endParaRPr lang="en-US" sz="2000" dirty="0">
              <a:solidFill>
                <a:srgbClr val="222222"/>
              </a:solidFill>
              <a:latin typeface="Roboto"/>
            </a:endParaRPr>
          </a:p>
          <a:p>
            <a:pPr algn="ctr"/>
            <a:r>
              <a:rPr lang="en-US" sz="2000" b="1" u="sng" dirty="0">
                <a:solidFill>
                  <a:srgbClr val="222222"/>
                </a:solidFill>
                <a:latin typeface="Roboto"/>
              </a:rPr>
              <a:t>Objective</a:t>
            </a:r>
          </a:p>
          <a:p>
            <a:endParaRPr lang="en-US" sz="2000" b="1" u="sng" dirty="0">
              <a:solidFill>
                <a:srgbClr val="222222"/>
              </a:solidFill>
              <a:latin typeface="Roboto"/>
            </a:endParaRPr>
          </a:p>
          <a:p>
            <a:pPr marL="285750" indent="-285750">
              <a:buFont typeface="Arial" panose="020B0604020202020204" pitchFamily="34" charset="0"/>
              <a:buChar char="•"/>
            </a:pPr>
            <a:r>
              <a:rPr lang="en-US" sz="2000" dirty="0">
                <a:solidFill>
                  <a:srgbClr val="222222"/>
                </a:solidFill>
                <a:latin typeface="Roboto"/>
              </a:rPr>
              <a:t>Compliance with legal and regulatory requirements.</a:t>
            </a:r>
          </a:p>
          <a:p>
            <a:endParaRPr lang="en-US" sz="2000" dirty="0">
              <a:solidFill>
                <a:srgbClr val="222222"/>
              </a:solidFill>
              <a:latin typeface="Roboto"/>
            </a:endParaRPr>
          </a:p>
          <a:p>
            <a:pPr marL="285750" indent="-285750">
              <a:buFont typeface="Arial" panose="020B0604020202020204" pitchFamily="34" charset="0"/>
              <a:buChar char="•"/>
            </a:pPr>
            <a:r>
              <a:rPr lang="en-US" sz="2000" dirty="0">
                <a:solidFill>
                  <a:srgbClr val="222222"/>
                </a:solidFill>
                <a:latin typeface="Roboto"/>
              </a:rPr>
              <a:t>Implement operational practices and processes to properly and securely manage, replace, dispose of, preserve, and/or archive records.</a:t>
            </a:r>
          </a:p>
          <a:p>
            <a:endParaRPr lang="en-US" dirty="0"/>
          </a:p>
          <a:p>
            <a:pPr algn="ctr"/>
            <a:r>
              <a:rPr lang="en-US" dirty="0">
                <a:solidFill>
                  <a:srgbClr val="222222"/>
                </a:solidFill>
                <a:latin typeface="Roboto"/>
              </a:rPr>
              <a:t> </a:t>
            </a:r>
          </a:p>
        </p:txBody>
      </p:sp>
    </p:spTree>
    <p:extLst>
      <p:ext uri="{BB962C8B-B14F-4D97-AF65-F5344CB8AC3E}">
        <p14:creationId xmlns:p14="http://schemas.microsoft.com/office/powerpoint/2010/main" val="53441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772400" cy="3416320"/>
          </a:xfrm>
          <a:prstGeom prst="rect">
            <a:avLst/>
          </a:prstGeom>
        </p:spPr>
        <p:txBody>
          <a:bodyPr wrap="square">
            <a:spAutoFit/>
          </a:bodyPr>
          <a:lstStyle/>
          <a:p>
            <a:pPr algn="ctr"/>
            <a:r>
              <a:rPr lang="en-US" sz="2400" b="1" u="sng" dirty="0">
                <a:solidFill>
                  <a:srgbClr val="222222"/>
                </a:solidFill>
                <a:latin typeface="Roboto"/>
              </a:rPr>
              <a:t>Benefits</a:t>
            </a:r>
          </a:p>
          <a:p>
            <a:endParaRPr lang="en-US" sz="2400" dirty="0">
              <a:solidFill>
                <a:srgbClr val="222222"/>
              </a:solidFill>
              <a:latin typeface="Roboto"/>
            </a:endParaRPr>
          </a:p>
          <a:p>
            <a:pPr marL="285750" indent="-285750">
              <a:buFont typeface="Arial" panose="020B0604020202020204" pitchFamily="34" charset="0"/>
              <a:buChar char="•"/>
            </a:pPr>
            <a:r>
              <a:rPr lang="en-US" sz="2400" dirty="0">
                <a:solidFill>
                  <a:srgbClr val="222222"/>
                </a:solidFill>
                <a:latin typeface="Roboto"/>
              </a:rPr>
              <a:t>Improves office efficiency </a:t>
            </a:r>
          </a:p>
          <a:p>
            <a:pPr marL="285750" indent="-285750">
              <a:buFont typeface="Arial" panose="020B0604020202020204" pitchFamily="34" charset="0"/>
              <a:buChar char="•"/>
            </a:pPr>
            <a:r>
              <a:rPr lang="en-US" sz="2400" dirty="0">
                <a:solidFill>
                  <a:srgbClr val="222222"/>
                </a:solidFill>
                <a:latin typeface="Roboto"/>
              </a:rPr>
              <a:t>Facilitates access to records</a:t>
            </a:r>
          </a:p>
          <a:p>
            <a:pPr marL="285750" indent="-285750">
              <a:buFont typeface="Arial" panose="020B0604020202020204" pitchFamily="34" charset="0"/>
              <a:buChar char="•"/>
            </a:pPr>
            <a:r>
              <a:rPr lang="en-US" sz="2400" dirty="0">
                <a:solidFill>
                  <a:srgbClr val="222222"/>
                </a:solidFill>
                <a:latin typeface="Roboto"/>
              </a:rPr>
              <a:t>Ensures consistency</a:t>
            </a:r>
          </a:p>
          <a:p>
            <a:pPr marL="285750" indent="-285750">
              <a:buFont typeface="Arial" panose="020B0604020202020204" pitchFamily="34" charset="0"/>
              <a:buChar char="•"/>
            </a:pPr>
            <a:r>
              <a:rPr lang="en-US" sz="2400" dirty="0">
                <a:solidFill>
                  <a:srgbClr val="222222"/>
                </a:solidFill>
                <a:latin typeface="Roboto"/>
              </a:rPr>
              <a:t>Decreases operational costs </a:t>
            </a:r>
          </a:p>
          <a:p>
            <a:pPr marL="285750" indent="-285750">
              <a:buFont typeface="Arial" panose="020B0604020202020204" pitchFamily="34" charset="0"/>
              <a:buChar char="•"/>
            </a:pPr>
            <a:r>
              <a:rPr lang="en-US" sz="2400" dirty="0">
                <a:solidFill>
                  <a:srgbClr val="222222"/>
                </a:solidFill>
                <a:latin typeface="Roboto"/>
              </a:rPr>
              <a:t>Increases staff productivity </a:t>
            </a:r>
          </a:p>
          <a:p>
            <a:pPr marL="285750" indent="-285750">
              <a:buFont typeface="Arial" panose="020B0604020202020204" pitchFamily="34" charset="0"/>
              <a:buChar char="•"/>
            </a:pPr>
            <a:r>
              <a:rPr lang="en-US" sz="2400" dirty="0">
                <a:solidFill>
                  <a:srgbClr val="222222"/>
                </a:solidFill>
                <a:latin typeface="Roboto"/>
              </a:rPr>
              <a:t>Assists the University in meeting legal and regulatory standards </a:t>
            </a:r>
            <a:endParaRPr lang="en-US" dirty="0">
              <a:solidFill>
                <a:srgbClr val="222222"/>
              </a:solidFill>
              <a:latin typeface="Roboto"/>
            </a:endParaRPr>
          </a:p>
        </p:txBody>
      </p:sp>
      <p:sp>
        <p:nvSpPr>
          <p:cNvPr id="3" name="Rounded Rectangle 2"/>
          <p:cNvSpPr/>
          <p:nvPr/>
        </p:nvSpPr>
        <p:spPr>
          <a:xfrm>
            <a:off x="685800" y="4311392"/>
            <a:ext cx="7848600" cy="1600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Roboto"/>
              </a:rPr>
              <a:t>Obsolete records impede access to current records; pose a possible legal liability, and waste valuable space.</a:t>
            </a:r>
            <a:endParaRPr lang="en-US" sz="2400" dirty="0">
              <a:solidFill>
                <a:schemeClr val="bg1"/>
              </a:solidFill>
            </a:endParaRPr>
          </a:p>
        </p:txBody>
      </p:sp>
    </p:spTree>
    <p:extLst>
      <p:ext uri="{BB962C8B-B14F-4D97-AF65-F5344CB8AC3E}">
        <p14:creationId xmlns:p14="http://schemas.microsoft.com/office/powerpoint/2010/main" val="1157886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TotalTime>
  <Words>795</Words>
  <Application>Microsoft Office PowerPoint</Application>
  <PresentationFormat>On-screen Show (4:3)</PresentationFormat>
  <Paragraphs>138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Roboto</vt:lpstr>
      <vt:lpstr>Times New Roman</vt:lpstr>
      <vt:lpstr>Office Theme</vt:lpstr>
      <vt:lpstr>PRESENTATION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State University,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 Mishu</dc:creator>
  <cp:lastModifiedBy>Knox, Pauline</cp:lastModifiedBy>
  <cp:revision>74</cp:revision>
  <dcterms:created xsi:type="dcterms:W3CDTF">2011-10-03T21:31:14Z</dcterms:created>
  <dcterms:modified xsi:type="dcterms:W3CDTF">2022-10-14T18:10:56Z</dcterms:modified>
</cp:coreProperties>
</file>