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0" r:id="rId4"/>
    <p:sldId id="261" r:id="rId5"/>
    <p:sldId id="262" r:id="rId6"/>
    <p:sldId id="263" r:id="rId7"/>
    <p:sldId id="264" r:id="rId8"/>
    <p:sldId id="265" r:id="rId9"/>
    <p:sldId id="266" r:id="rId10"/>
    <p:sldId id="267" r:id="rId11"/>
    <p:sldId id="268"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23849F4-9EB0-4C61-8B7A-65FA50AB8451}" type="datetimeFigureOut">
              <a:rPr lang="en-US" smtClean="0"/>
              <a:t>7/18/2016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E4B78F-52F8-4FFE-B43B-7209330B0B1A}" type="slidenum">
              <a:rPr lang="en-US" smtClean="0"/>
              <a:t>‹#›</a:t>
            </a:fld>
            <a:endParaRPr lang="en-US"/>
          </a:p>
        </p:txBody>
      </p:sp>
    </p:spTree>
    <p:extLst>
      <p:ext uri="{BB962C8B-B14F-4D97-AF65-F5344CB8AC3E}">
        <p14:creationId xmlns:p14="http://schemas.microsoft.com/office/powerpoint/2010/main" val="2087258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3849F4-9EB0-4C61-8B7A-65FA50AB8451}" type="datetimeFigureOut">
              <a:rPr lang="en-US" smtClean="0"/>
              <a:t>7/18/2016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E4B78F-52F8-4FFE-B43B-7209330B0B1A}" type="slidenum">
              <a:rPr lang="en-US" smtClean="0"/>
              <a:t>‹#›</a:t>
            </a:fld>
            <a:endParaRPr lang="en-US"/>
          </a:p>
        </p:txBody>
      </p:sp>
    </p:spTree>
    <p:extLst>
      <p:ext uri="{BB962C8B-B14F-4D97-AF65-F5344CB8AC3E}">
        <p14:creationId xmlns:p14="http://schemas.microsoft.com/office/powerpoint/2010/main" val="7374541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3849F4-9EB0-4C61-8B7A-65FA50AB8451}" type="datetimeFigureOut">
              <a:rPr lang="en-US" smtClean="0"/>
              <a:t>7/18/2016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E4B78F-52F8-4FFE-B43B-7209330B0B1A}" type="slidenum">
              <a:rPr lang="en-US" smtClean="0"/>
              <a:t>‹#›</a:t>
            </a:fld>
            <a:endParaRPr lang="en-US"/>
          </a:p>
        </p:txBody>
      </p:sp>
    </p:spTree>
    <p:extLst>
      <p:ext uri="{BB962C8B-B14F-4D97-AF65-F5344CB8AC3E}">
        <p14:creationId xmlns:p14="http://schemas.microsoft.com/office/powerpoint/2010/main" val="30572179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3849F4-9EB0-4C61-8B7A-65FA50AB8451}" type="datetimeFigureOut">
              <a:rPr lang="en-US" smtClean="0"/>
              <a:t>7/18/2016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E4B78F-52F8-4FFE-B43B-7209330B0B1A}" type="slidenum">
              <a:rPr lang="en-US" smtClean="0"/>
              <a:t>‹#›</a:t>
            </a:fld>
            <a:endParaRPr lang="en-US"/>
          </a:p>
        </p:txBody>
      </p:sp>
    </p:spTree>
    <p:extLst>
      <p:ext uri="{BB962C8B-B14F-4D97-AF65-F5344CB8AC3E}">
        <p14:creationId xmlns:p14="http://schemas.microsoft.com/office/powerpoint/2010/main" val="4852823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3849F4-9EB0-4C61-8B7A-65FA50AB8451}" type="datetimeFigureOut">
              <a:rPr lang="en-US" smtClean="0"/>
              <a:t>7/18/2016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E4B78F-52F8-4FFE-B43B-7209330B0B1A}" type="slidenum">
              <a:rPr lang="en-US" smtClean="0"/>
              <a:t>‹#›</a:t>
            </a:fld>
            <a:endParaRPr lang="en-US"/>
          </a:p>
        </p:txBody>
      </p:sp>
    </p:spTree>
    <p:extLst>
      <p:ext uri="{BB962C8B-B14F-4D97-AF65-F5344CB8AC3E}">
        <p14:creationId xmlns:p14="http://schemas.microsoft.com/office/powerpoint/2010/main" val="4100597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23849F4-9EB0-4C61-8B7A-65FA50AB8451}" type="datetimeFigureOut">
              <a:rPr lang="en-US" smtClean="0"/>
              <a:t>7/18/2016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E4B78F-52F8-4FFE-B43B-7209330B0B1A}" type="slidenum">
              <a:rPr lang="en-US" smtClean="0"/>
              <a:t>‹#›</a:t>
            </a:fld>
            <a:endParaRPr lang="en-US"/>
          </a:p>
        </p:txBody>
      </p:sp>
    </p:spTree>
    <p:extLst>
      <p:ext uri="{BB962C8B-B14F-4D97-AF65-F5344CB8AC3E}">
        <p14:creationId xmlns:p14="http://schemas.microsoft.com/office/powerpoint/2010/main" val="18872076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23849F4-9EB0-4C61-8B7A-65FA50AB8451}" type="datetimeFigureOut">
              <a:rPr lang="en-US" smtClean="0"/>
              <a:t>7/18/2016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E4B78F-52F8-4FFE-B43B-7209330B0B1A}" type="slidenum">
              <a:rPr lang="en-US" smtClean="0"/>
              <a:t>‹#›</a:t>
            </a:fld>
            <a:endParaRPr lang="en-US"/>
          </a:p>
        </p:txBody>
      </p:sp>
    </p:spTree>
    <p:extLst>
      <p:ext uri="{BB962C8B-B14F-4D97-AF65-F5344CB8AC3E}">
        <p14:creationId xmlns:p14="http://schemas.microsoft.com/office/powerpoint/2010/main" val="1579507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23849F4-9EB0-4C61-8B7A-65FA50AB8451}" type="datetimeFigureOut">
              <a:rPr lang="en-US" smtClean="0"/>
              <a:t>7/18/2016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E4B78F-52F8-4FFE-B43B-7209330B0B1A}" type="slidenum">
              <a:rPr lang="en-US" smtClean="0"/>
              <a:t>‹#›</a:t>
            </a:fld>
            <a:endParaRPr lang="en-US"/>
          </a:p>
        </p:txBody>
      </p:sp>
    </p:spTree>
    <p:extLst>
      <p:ext uri="{BB962C8B-B14F-4D97-AF65-F5344CB8AC3E}">
        <p14:creationId xmlns:p14="http://schemas.microsoft.com/office/powerpoint/2010/main" val="37026605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3849F4-9EB0-4C61-8B7A-65FA50AB8451}" type="datetimeFigureOut">
              <a:rPr lang="en-US" smtClean="0"/>
              <a:t>7/18/2016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E4B78F-52F8-4FFE-B43B-7209330B0B1A}" type="slidenum">
              <a:rPr lang="en-US" smtClean="0"/>
              <a:t>‹#›</a:t>
            </a:fld>
            <a:endParaRPr lang="en-US"/>
          </a:p>
        </p:txBody>
      </p:sp>
    </p:spTree>
    <p:extLst>
      <p:ext uri="{BB962C8B-B14F-4D97-AF65-F5344CB8AC3E}">
        <p14:creationId xmlns:p14="http://schemas.microsoft.com/office/powerpoint/2010/main" val="4781936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23849F4-9EB0-4C61-8B7A-65FA50AB8451}" type="datetimeFigureOut">
              <a:rPr lang="en-US" smtClean="0"/>
              <a:t>7/18/2016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E4B78F-52F8-4FFE-B43B-7209330B0B1A}" type="slidenum">
              <a:rPr lang="en-US" smtClean="0"/>
              <a:t>‹#›</a:t>
            </a:fld>
            <a:endParaRPr lang="en-US"/>
          </a:p>
        </p:txBody>
      </p:sp>
    </p:spTree>
    <p:extLst>
      <p:ext uri="{BB962C8B-B14F-4D97-AF65-F5344CB8AC3E}">
        <p14:creationId xmlns:p14="http://schemas.microsoft.com/office/powerpoint/2010/main" val="42009219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23849F4-9EB0-4C61-8B7A-65FA50AB8451}" type="datetimeFigureOut">
              <a:rPr lang="en-US" smtClean="0"/>
              <a:t>7/18/2016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E4B78F-52F8-4FFE-B43B-7209330B0B1A}" type="slidenum">
              <a:rPr lang="en-US" smtClean="0"/>
              <a:t>‹#›</a:t>
            </a:fld>
            <a:endParaRPr lang="en-US"/>
          </a:p>
        </p:txBody>
      </p:sp>
    </p:spTree>
    <p:extLst>
      <p:ext uri="{BB962C8B-B14F-4D97-AF65-F5344CB8AC3E}">
        <p14:creationId xmlns:p14="http://schemas.microsoft.com/office/powerpoint/2010/main" val="3956286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3849F4-9EB0-4C61-8B7A-65FA50AB8451}" type="datetimeFigureOut">
              <a:rPr lang="en-US" smtClean="0"/>
              <a:t>7/18/2016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E4B78F-52F8-4FFE-B43B-7209330B0B1A}" type="slidenum">
              <a:rPr lang="en-US" smtClean="0"/>
              <a:t>‹#›</a:t>
            </a:fld>
            <a:endParaRPr lang="en-US"/>
          </a:p>
        </p:txBody>
      </p:sp>
    </p:spTree>
    <p:extLst>
      <p:ext uri="{BB962C8B-B14F-4D97-AF65-F5344CB8AC3E}">
        <p14:creationId xmlns:p14="http://schemas.microsoft.com/office/powerpoint/2010/main" val="35806277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hangle.com/"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udy.korean.net/"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multilingualbooks.com/freelessons-korean.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rocketlanguages.com/korean/learn/learn-korean-onlin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l-lingo.com/en/learn-korean/index.html" TargetMode="External"/><Relationship Id="rId2" Type="http://schemas.openxmlformats.org/officeDocument/2006/relationships/hyperlink" Target="http://free.lessons.l-ceps.com/learn-korean-free-lesson-1.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101languages.net/fsi-courses/" TargetMode="External"/><Relationship Id="rId2" Type="http://schemas.openxmlformats.org/officeDocument/2006/relationships/hyperlink" Target="http://www.101languages.net/korean/free-korean-course/"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bing.com/videos/search?q=Korean+Lesson+for+Kids&amp;view=detail&amp;mid=3FF13A933DC69F9389023FF13A933DC69F938902&amp;FORM=VIRE"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bing.com/videos/search?q=Korean+Lessons+for+Beginners&amp;&amp;view=detail&amp;mid=C18F2051D1BDBB939A08C18F2051D1BDBB939A08&amp;FORM=VRDGAR"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kidworldcitizen.org/category/asia/korea/"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multilingualbooks.com/freelessons-korean.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Korean Teaching Lessons, Materials, &amp; Resources</a:t>
            </a:r>
            <a:endParaRPr lang="en-US" dirty="0"/>
          </a:p>
        </p:txBody>
      </p:sp>
      <p:sp>
        <p:nvSpPr>
          <p:cNvPr id="3" name="Subtitle 2"/>
          <p:cNvSpPr>
            <a:spLocks noGrp="1"/>
          </p:cNvSpPr>
          <p:nvPr>
            <p:ph type="subTitle" idx="1"/>
          </p:nvPr>
        </p:nvSpPr>
        <p:spPr/>
        <p:txBody>
          <a:bodyPr/>
          <a:lstStyle/>
          <a:p>
            <a:r>
              <a:rPr lang="en-US" dirty="0" smtClean="0"/>
              <a:t>Adrian Jung, Ph.D.</a:t>
            </a:r>
          </a:p>
          <a:p>
            <a:r>
              <a:rPr lang="en-US" dirty="0" smtClean="0"/>
              <a:t>Professor of Special Education</a:t>
            </a:r>
          </a:p>
        </p:txBody>
      </p:sp>
    </p:spTree>
    <p:extLst>
      <p:ext uri="{BB962C8B-B14F-4D97-AF65-F5344CB8AC3E}">
        <p14:creationId xmlns:p14="http://schemas.microsoft.com/office/powerpoint/2010/main" val="28492069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hlinkClick r:id="rId2"/>
              </a:rPr>
              <a:t>http://hangle.com/</a:t>
            </a:r>
            <a:endParaRPr lang="en-US" dirty="0"/>
          </a:p>
        </p:txBody>
      </p:sp>
      <p:sp>
        <p:nvSpPr>
          <p:cNvPr id="3" name="Content Placeholder 2"/>
          <p:cNvSpPr>
            <a:spLocks noGrp="1"/>
          </p:cNvSpPr>
          <p:nvPr>
            <p:ph idx="1"/>
          </p:nvPr>
        </p:nvSpPr>
        <p:spPr/>
        <p:txBody>
          <a:bodyPr/>
          <a:lstStyle/>
          <a:p>
            <a:r>
              <a:rPr lang="en-US" b="1" dirty="0" err="1"/>
              <a:t>HanGle</a:t>
            </a:r>
            <a:r>
              <a:rPr lang="en-US" b="1" dirty="0"/>
              <a:t> learn </a:t>
            </a:r>
            <a:r>
              <a:rPr lang="en-US" b="1" dirty="0" err="1"/>
              <a:t>korean</a:t>
            </a:r>
            <a:r>
              <a:rPr lang="en-US" b="1" dirty="0"/>
              <a:t> online free with audio</a:t>
            </a:r>
            <a:r>
              <a:rPr lang="en-US" dirty="0"/>
              <a:t> flashcards. Home; </a:t>
            </a:r>
            <a:r>
              <a:rPr lang="en-US" b="1" dirty="0" err="1"/>
              <a:t>HanGle</a:t>
            </a:r>
            <a:r>
              <a:rPr lang="en-US" dirty="0"/>
              <a:t>. About </a:t>
            </a:r>
            <a:r>
              <a:rPr lang="en-US" b="1" dirty="0" err="1"/>
              <a:t>HanGle</a:t>
            </a:r>
            <a:r>
              <a:rPr lang="en-US" dirty="0"/>
              <a:t>; </a:t>
            </a:r>
            <a:r>
              <a:rPr lang="en-US" b="1" dirty="0" err="1"/>
              <a:t>HanGle</a:t>
            </a:r>
            <a:r>
              <a:rPr lang="en-US" dirty="0"/>
              <a:t> Chart; Syllable Structure; ... </a:t>
            </a:r>
            <a:r>
              <a:rPr lang="en-US" b="1" dirty="0"/>
              <a:t>Learn Korean online free with audio</a:t>
            </a:r>
            <a:r>
              <a:rPr lang="en-US" dirty="0"/>
              <a:t> flashcards.</a:t>
            </a:r>
          </a:p>
        </p:txBody>
      </p:sp>
    </p:spTree>
    <p:extLst>
      <p:ext uri="{BB962C8B-B14F-4D97-AF65-F5344CB8AC3E}">
        <p14:creationId xmlns:p14="http://schemas.microsoft.com/office/powerpoint/2010/main" val="3512754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hlinkClick r:id="rId2"/>
              </a:rPr>
              <a:t>Korean Study</a:t>
            </a:r>
            <a:endParaRPr lang="en-US" dirty="0"/>
          </a:p>
        </p:txBody>
      </p:sp>
      <p:sp>
        <p:nvSpPr>
          <p:cNvPr id="3" name="Content Placeholder 2"/>
          <p:cNvSpPr>
            <a:spLocks noGrp="1"/>
          </p:cNvSpPr>
          <p:nvPr>
            <p:ph idx="1"/>
          </p:nvPr>
        </p:nvSpPr>
        <p:spPr/>
        <p:txBody>
          <a:bodyPr/>
          <a:lstStyle/>
          <a:p>
            <a:r>
              <a:rPr lang="en-US" dirty="0" smtClean="0"/>
              <a:t>Provides Korean lessons, teaching materials and resources.</a:t>
            </a:r>
            <a:endParaRPr lang="en-US" dirty="0"/>
          </a:p>
        </p:txBody>
      </p:sp>
    </p:spTree>
    <p:extLst>
      <p:ext uri="{BB962C8B-B14F-4D97-AF65-F5344CB8AC3E}">
        <p14:creationId xmlns:p14="http://schemas.microsoft.com/office/powerpoint/2010/main" val="20720104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417638"/>
          </a:xfrm>
        </p:spPr>
        <p:txBody>
          <a:bodyPr>
            <a:normAutofit fontScale="90000"/>
          </a:bodyPr>
          <a:lstStyle/>
          <a:p>
            <a:r>
              <a:rPr lang="en-US" dirty="0" smtClean="0">
                <a:hlinkClick r:id="rId2"/>
              </a:rPr>
              <a:t/>
            </a:r>
            <a:br>
              <a:rPr lang="en-US" dirty="0" smtClean="0">
                <a:hlinkClick r:id="rId2"/>
              </a:rPr>
            </a:br>
            <a:r>
              <a:rPr lang="en-US" dirty="0" smtClean="0">
                <a:hlinkClick r:id="rId2"/>
              </a:rPr>
              <a:t>http://multilingualbooks.com/freelessons-korean.html</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20000"/>
          </a:bodyPr>
          <a:lstStyle/>
          <a:p>
            <a:r>
              <a:rPr lang="en-US" b="1" dirty="0" smtClean="0"/>
              <a:t>Free Korean Lessons and Courses</a:t>
            </a:r>
            <a:r>
              <a:rPr lang="en-US" dirty="0" smtClean="0"/>
              <a:t/>
            </a:r>
            <a:br>
              <a:rPr lang="en-US" dirty="0" smtClean="0"/>
            </a:br>
            <a:r>
              <a:rPr lang="en-US" dirty="0" smtClean="0"/>
              <a:t>We have gathered together here a number of free Korean language lessons and language courses for those learning Korean, along with some other Korean language resources, such as Korean online courses and exercises, podcasts, video lessons, alphabets, dictionaries, lexicons, verb conjugations, language communities, newspapers, articles, and books. Most of these sites will be in English, although a number are multilingual in nature. </a:t>
            </a:r>
            <a:endParaRPr lang="en-US" dirty="0"/>
          </a:p>
        </p:txBody>
      </p:sp>
    </p:spTree>
    <p:extLst>
      <p:ext uri="{BB962C8B-B14F-4D97-AF65-F5344CB8AC3E}">
        <p14:creationId xmlns:p14="http://schemas.microsoft.com/office/powerpoint/2010/main" val="24886389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hlinkClick r:id="rId2"/>
              </a:rPr>
              <a:t>https://www.rocketlanguages.com/korean/learn/learn-korean-online/</a:t>
            </a:r>
            <a:endParaRPr lang="en-US" dirty="0"/>
          </a:p>
        </p:txBody>
      </p:sp>
      <p:sp>
        <p:nvSpPr>
          <p:cNvPr id="3" name="Content Placeholder 2"/>
          <p:cNvSpPr>
            <a:spLocks noGrp="1"/>
          </p:cNvSpPr>
          <p:nvPr>
            <p:ph idx="1"/>
          </p:nvPr>
        </p:nvSpPr>
        <p:spPr/>
        <p:txBody>
          <a:bodyPr>
            <a:normAutofit/>
          </a:bodyPr>
          <a:lstStyle/>
          <a:p>
            <a:r>
              <a:rPr lang="en-US" dirty="0" smtClean="0"/>
              <a:t>Learn </a:t>
            </a:r>
            <a:r>
              <a:rPr lang="en-US" i="1" dirty="0" smtClean="0"/>
              <a:t>Korean</a:t>
            </a:r>
            <a:r>
              <a:rPr lang="en-US" dirty="0" smtClean="0"/>
              <a:t> online with our </a:t>
            </a:r>
            <a:r>
              <a:rPr lang="en-US" i="1" dirty="0" smtClean="0"/>
              <a:t>free Korean lessons</a:t>
            </a:r>
            <a:r>
              <a:rPr lang="en-US" dirty="0" smtClean="0"/>
              <a:t>. ... You can sound like you ARE a native </a:t>
            </a:r>
            <a:r>
              <a:rPr lang="en-US" i="1" dirty="0" smtClean="0"/>
              <a:t>Korean</a:t>
            </a:r>
            <a:r>
              <a:rPr lang="en-US" dirty="0" smtClean="0"/>
              <a:t> speaker when you use Rocket Record, the pronunciation tool from Rocket </a:t>
            </a:r>
            <a:r>
              <a:rPr lang="en-US" i="1" dirty="0" smtClean="0"/>
              <a:t>Korean</a:t>
            </a:r>
            <a:r>
              <a:rPr lang="en-US" dirty="0" smtClean="0"/>
              <a:t>! ... Rocket Record allows you to listen to the way native speakers say hundreds of </a:t>
            </a:r>
            <a:r>
              <a:rPr lang="en-US" i="1" dirty="0" smtClean="0"/>
              <a:t>Korean</a:t>
            </a:r>
            <a:r>
              <a:rPr lang="en-US" dirty="0" smtClean="0"/>
              <a:t> words and phrases. </a:t>
            </a:r>
          </a:p>
          <a:p>
            <a:endParaRPr lang="en-US" dirty="0"/>
          </a:p>
        </p:txBody>
      </p:sp>
    </p:spTree>
    <p:extLst>
      <p:ext uri="{BB962C8B-B14F-4D97-AF65-F5344CB8AC3E}">
        <p14:creationId xmlns:p14="http://schemas.microsoft.com/office/powerpoint/2010/main" val="26431384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hlinkClick r:id="rId2"/>
              </a:rPr>
              <a:t>http://free.lessons.l-ceps.com/learn-korean-free-lesson-1.html</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effectLst/>
              </a:rPr>
              <a:t>On this page we make available some Korean audio-clips from our </a:t>
            </a:r>
            <a:r>
              <a:rPr lang="en-US" dirty="0" smtClean="0">
                <a:effectLst/>
                <a:hlinkClick r:id="rId3"/>
              </a:rPr>
              <a:t>L-Lingo Korean</a:t>
            </a:r>
            <a:r>
              <a:rPr lang="en-US" dirty="0" smtClean="0">
                <a:effectLst/>
              </a:rPr>
              <a:t>. This is a multimedia program featuring nearly 2000 word and sentence combinations in a motivating and easy-to-use way. If you like this page then get some free audio-visual lessons with our online language learning software, no registration required! </a:t>
            </a:r>
            <a:r>
              <a:rPr lang="en-US" dirty="0" smtClean="0">
                <a:effectLst/>
                <a:hlinkClick r:id="rId3"/>
              </a:rPr>
              <a:t>Language Learning Software L-Lingo Korean</a:t>
            </a:r>
            <a:endParaRPr lang="en-US" dirty="0" smtClean="0">
              <a:effectLst/>
            </a:endParaRPr>
          </a:p>
          <a:p>
            <a:r>
              <a:rPr lang="en-US" dirty="0" smtClean="0">
                <a:effectLst/>
              </a:rPr>
              <a:t>Learn Korean reading, Korean writing and Korean speaking with these free Korean words and sentences. You can listen to the Korean sentences by clicking on the play button. All words and sentences are spoken by real Korean natives and this helps you in learning the correct pronunciation.</a:t>
            </a:r>
          </a:p>
          <a:p>
            <a:endParaRPr lang="en-US" dirty="0"/>
          </a:p>
        </p:txBody>
      </p:sp>
    </p:spTree>
    <p:extLst>
      <p:ext uri="{BB962C8B-B14F-4D97-AF65-F5344CB8AC3E}">
        <p14:creationId xmlns:p14="http://schemas.microsoft.com/office/powerpoint/2010/main" val="16263050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hlinkClick r:id="rId2"/>
              </a:rPr>
              <a:t>http://www.101languages.net/korean/free-korean-course/</a:t>
            </a:r>
            <a:endParaRPr lang="en-US" dirty="0"/>
          </a:p>
        </p:txBody>
      </p:sp>
      <p:sp>
        <p:nvSpPr>
          <p:cNvPr id="3" name="Content Placeholder 2"/>
          <p:cNvSpPr>
            <a:spLocks noGrp="1"/>
          </p:cNvSpPr>
          <p:nvPr>
            <p:ph idx="1"/>
          </p:nvPr>
        </p:nvSpPr>
        <p:spPr/>
        <p:txBody>
          <a:bodyPr/>
          <a:lstStyle/>
          <a:p>
            <a:pPr marL="0" indent="0">
              <a:buNone/>
            </a:pPr>
            <a:r>
              <a:rPr lang="en-US" dirty="0"/>
              <a:t>This </a:t>
            </a:r>
            <a:r>
              <a:rPr lang="en-US" b="1" dirty="0"/>
              <a:t>Korean course</a:t>
            </a:r>
            <a:r>
              <a:rPr lang="en-US" dirty="0"/>
              <a:t> was developed by the U.S. Foreign Service Institute (FSI). </a:t>
            </a:r>
            <a:r>
              <a:rPr lang="en-US" dirty="0">
                <a:hlinkClick r:id="rId3"/>
              </a:rPr>
              <a:t>FSI courses</a:t>
            </a:r>
            <a:r>
              <a:rPr lang="en-US" dirty="0"/>
              <a:t> are </a:t>
            </a:r>
            <a:r>
              <a:rPr lang="en-US" dirty="0" smtClean="0"/>
              <a:t>comprehensive with </a:t>
            </a:r>
            <a:r>
              <a:rPr lang="en-US" dirty="0"/>
              <a:t>lots of learning material, especially audio. They have been proven effective for </a:t>
            </a:r>
            <a:r>
              <a:rPr lang="en-US" i="1" dirty="0"/>
              <a:t>learning Korean</a:t>
            </a:r>
            <a:r>
              <a:rPr lang="en-US" dirty="0"/>
              <a:t> if you put in the effort to go through the lessons. You can listen to the audio lessons below or download the full course to learn Korean at your convenience.</a:t>
            </a:r>
          </a:p>
        </p:txBody>
      </p:sp>
    </p:spTree>
    <p:extLst>
      <p:ext uri="{BB962C8B-B14F-4D97-AF65-F5344CB8AC3E}">
        <p14:creationId xmlns:p14="http://schemas.microsoft.com/office/powerpoint/2010/main" val="10107608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Korean Video Lesson for Kids</a:t>
            </a:r>
            <a:endParaRPr lang="en-US" dirty="0"/>
          </a:p>
        </p:txBody>
      </p:sp>
      <p:sp>
        <p:nvSpPr>
          <p:cNvPr id="3" name="Content Placeholder 2"/>
          <p:cNvSpPr>
            <a:spLocks noGrp="1"/>
          </p:cNvSpPr>
          <p:nvPr>
            <p:ph idx="1"/>
          </p:nvPr>
        </p:nvSpPr>
        <p:spPr/>
        <p:txBody>
          <a:bodyPr/>
          <a:lstStyle/>
          <a:p>
            <a:r>
              <a:rPr lang="en-US" dirty="0">
                <a:hlinkClick r:id="rId2"/>
              </a:rPr>
              <a:t>http://</a:t>
            </a:r>
            <a:r>
              <a:rPr lang="en-US" dirty="0" smtClean="0">
                <a:hlinkClick r:id="rId2"/>
              </a:rPr>
              <a:t>www.bing.com/videos/search?q=Korean+Lesson+for+Kids&amp;view=detail&amp;mid=3FF13A933DC69F9389023FF13A933DC69F938902&amp;FORM=VIRE</a:t>
            </a:r>
            <a:endParaRPr lang="en-US" dirty="0" smtClean="0"/>
          </a:p>
          <a:p>
            <a:endParaRPr lang="en-US" dirty="0"/>
          </a:p>
        </p:txBody>
      </p:sp>
    </p:spTree>
    <p:extLst>
      <p:ext uri="{BB962C8B-B14F-4D97-AF65-F5344CB8AC3E}">
        <p14:creationId xmlns:p14="http://schemas.microsoft.com/office/powerpoint/2010/main" val="33286305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Korean Video Lesson for Adults</a:t>
            </a:r>
            <a:endParaRPr lang="en-US" dirty="0"/>
          </a:p>
        </p:txBody>
      </p:sp>
      <p:sp>
        <p:nvSpPr>
          <p:cNvPr id="3" name="Content Placeholder 2"/>
          <p:cNvSpPr>
            <a:spLocks noGrp="1"/>
          </p:cNvSpPr>
          <p:nvPr>
            <p:ph idx="1"/>
          </p:nvPr>
        </p:nvSpPr>
        <p:spPr/>
        <p:txBody>
          <a:bodyPr/>
          <a:lstStyle/>
          <a:p>
            <a:r>
              <a:rPr lang="en-US" dirty="0">
                <a:hlinkClick r:id="rId2"/>
              </a:rPr>
              <a:t>http://www.bing.com/videos/search?q=Korean+Lessons+for+Beginners&amp;&amp;</a:t>
            </a:r>
            <a:r>
              <a:rPr lang="en-US" dirty="0" smtClean="0">
                <a:hlinkClick r:id="rId2"/>
              </a:rPr>
              <a:t>view=detail&amp;mid=C18F2051D1BDBB939A08C18F2051D1BDBB939A08&amp;FORM=VRDGAR</a:t>
            </a:r>
            <a:endParaRPr lang="en-US" dirty="0" smtClean="0"/>
          </a:p>
          <a:p>
            <a:endParaRPr lang="en-US" dirty="0"/>
          </a:p>
        </p:txBody>
      </p:sp>
    </p:spTree>
    <p:extLst>
      <p:ext uri="{BB962C8B-B14F-4D97-AF65-F5344CB8AC3E}">
        <p14:creationId xmlns:p14="http://schemas.microsoft.com/office/powerpoint/2010/main" val="37719830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hlinkClick r:id="rId2"/>
              </a:rPr>
              <a:t>http://kidworldcitizen.org/category/asia/korea/</a:t>
            </a:r>
            <a:endParaRPr lang="en-US" dirty="0"/>
          </a:p>
        </p:txBody>
      </p:sp>
      <p:sp>
        <p:nvSpPr>
          <p:cNvPr id="3" name="Content Placeholder 2"/>
          <p:cNvSpPr>
            <a:spLocks noGrp="1"/>
          </p:cNvSpPr>
          <p:nvPr>
            <p:ph idx="1"/>
          </p:nvPr>
        </p:nvSpPr>
        <p:spPr/>
        <p:txBody>
          <a:bodyPr/>
          <a:lstStyle/>
          <a:p>
            <a:r>
              <a:rPr lang="en-US" b="1" dirty="0"/>
              <a:t>Activities</a:t>
            </a:r>
            <a:r>
              <a:rPr lang="en-US" dirty="0"/>
              <a:t> to help </a:t>
            </a:r>
            <a:r>
              <a:rPr lang="en-US" b="1" dirty="0"/>
              <a:t>kids</a:t>
            </a:r>
            <a:r>
              <a:rPr lang="en-US" dirty="0"/>
              <a:t> learn about Korea. Multicultural and geography </a:t>
            </a:r>
            <a:r>
              <a:rPr lang="en-US" b="1" dirty="0"/>
              <a:t>lessons for children</a:t>
            </a:r>
            <a:r>
              <a:rPr lang="en-US" dirty="0"/>
              <a:t> in preschool, kindergarten, and elementary </a:t>
            </a:r>
            <a:r>
              <a:rPr lang="en-US"/>
              <a:t>school</a:t>
            </a:r>
            <a:r>
              <a:rPr lang="en-US" smtClean="0"/>
              <a:t>.</a:t>
            </a:r>
            <a:endParaRPr lang="en-US" dirty="0"/>
          </a:p>
        </p:txBody>
      </p:sp>
    </p:spTree>
    <p:extLst>
      <p:ext uri="{BB962C8B-B14F-4D97-AF65-F5344CB8AC3E}">
        <p14:creationId xmlns:p14="http://schemas.microsoft.com/office/powerpoint/2010/main" val="13156593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hlinkClick r:id="rId2"/>
              </a:rPr>
              <a:t>http://multilingualbooks.com/freelessons-korean.html</a:t>
            </a:r>
            <a:endParaRPr lang="en-US" dirty="0"/>
          </a:p>
        </p:txBody>
      </p:sp>
      <p:sp>
        <p:nvSpPr>
          <p:cNvPr id="3" name="Content Placeholder 2"/>
          <p:cNvSpPr>
            <a:spLocks noGrp="1"/>
          </p:cNvSpPr>
          <p:nvPr>
            <p:ph idx="1"/>
          </p:nvPr>
        </p:nvSpPr>
        <p:spPr/>
        <p:txBody>
          <a:bodyPr>
            <a:normAutofit fontScale="92500" lnSpcReduction="20000"/>
          </a:bodyPr>
          <a:lstStyle/>
          <a:p>
            <a:r>
              <a:rPr lang="en-US" b="1" dirty="0"/>
              <a:t>Free Korean Lessons and Courses</a:t>
            </a:r>
            <a:r>
              <a:rPr lang="en-US" dirty="0"/>
              <a:t/>
            </a:r>
            <a:br>
              <a:rPr lang="en-US" dirty="0"/>
            </a:br>
            <a:r>
              <a:rPr lang="en-US" dirty="0"/>
              <a:t>We have gathered together here a number of free Korean language lessons and language courses for those learning Korean, along with some other Korean language resources, such as Korean online courses and exercises, podcasts, video lessons, alphabets, dictionaries, lexicons, verb conjugations, language communities, newspapers, articles, and books. Most of these sites will be in English, although a number are multilingual in nature. </a:t>
            </a:r>
          </a:p>
        </p:txBody>
      </p:sp>
    </p:spTree>
    <p:extLst>
      <p:ext uri="{BB962C8B-B14F-4D97-AF65-F5344CB8AC3E}">
        <p14:creationId xmlns:p14="http://schemas.microsoft.com/office/powerpoint/2010/main" val="419848599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581</TotalTime>
  <Words>364</Words>
  <Application>Microsoft Office PowerPoint</Application>
  <PresentationFormat>On-screen Show (4:3)</PresentationFormat>
  <Paragraphs>24</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Korean Teaching Lessons, Materials, &amp; Resources</vt:lpstr>
      <vt:lpstr> http://multilingualbooks.com/freelessons-korean.html </vt:lpstr>
      <vt:lpstr>https://www.rocketlanguages.com/korean/learn/learn-korean-online/</vt:lpstr>
      <vt:lpstr>http://free.lessons.l-ceps.com/learn-korean-free-lesson-1.html</vt:lpstr>
      <vt:lpstr>http://www.101languages.net/korean/free-korean-course/</vt:lpstr>
      <vt:lpstr>Korean Video Lesson for Kids</vt:lpstr>
      <vt:lpstr>Korean Video Lesson for Adults</vt:lpstr>
      <vt:lpstr>http://kidworldcitizen.org/category/asia/korea/</vt:lpstr>
      <vt:lpstr>http://multilingualbooks.com/freelessons-korean.html</vt:lpstr>
      <vt:lpstr>http://hangle.com/</vt:lpstr>
      <vt:lpstr>Korean Study</vt:lpstr>
    </vt:vector>
  </TitlesOfParts>
  <Company>California State University, Fullerton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Windows User</cp:lastModifiedBy>
  <cp:revision>14</cp:revision>
  <dcterms:created xsi:type="dcterms:W3CDTF">2016-07-05T15:43:53Z</dcterms:created>
  <dcterms:modified xsi:type="dcterms:W3CDTF">2016-07-19T00:11:45Z</dcterms:modified>
</cp:coreProperties>
</file>