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9" r:id="rId6"/>
    <p:sldId id="272" r:id="rId7"/>
    <p:sldId id="268" r:id="rId8"/>
    <p:sldId id="275" r:id="rId9"/>
    <p:sldId id="276" r:id="rId10"/>
    <p:sldId id="266" r:id="rId11"/>
    <p:sldId id="267" r:id="rId12"/>
    <p:sldId id="264" r:id="rId13"/>
    <p:sldId id="265" r:id="rId14"/>
    <p:sldId id="271" r:id="rId15"/>
    <p:sldId id="273" r:id="rId16"/>
    <p:sldId id="274" r:id="rId17"/>
    <p:sldId id="27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41" autoAdjust="0"/>
  </p:normalViewPr>
  <p:slideViewPr>
    <p:cSldViewPr>
      <p:cViewPr varScale="1">
        <p:scale>
          <a:sx n="80" d="100"/>
          <a:sy n="80" d="100"/>
        </p:scale>
        <p:origin x="-10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0" tIns="46580" rIns="93160" bIns="465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0" tIns="46580" rIns="93160" bIns="46580" rtlCol="0"/>
          <a:lstStyle>
            <a:lvl1pPr algn="r">
              <a:defRPr sz="1200"/>
            </a:lvl1pPr>
          </a:lstStyle>
          <a:p>
            <a:fld id="{A62C19D0-26F7-4F27-BE21-CA7AE1ADC08B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0" tIns="46580" rIns="93160" bIns="465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0" tIns="46580" rIns="93160" bIns="46580" rtlCol="0" anchor="b"/>
          <a:lstStyle>
            <a:lvl1pPr algn="r">
              <a:defRPr sz="1200"/>
            </a:lvl1pPr>
          </a:lstStyle>
          <a:p>
            <a:fld id="{6B1DD5A8-B9B6-4693-87A9-A04FF5752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58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80A715D4-27C0-4C9F-8D1C-0080DC3586D2}" type="datetimeFigureOut">
              <a:rPr lang="en-US" smtClean="0"/>
              <a:pPr/>
              <a:t>8/25/2010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31" tIns="45716" rIns="91431" bIns="457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5138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CA8A53DD-CC6B-4DE7-88F2-59A9315B3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A53DD-CC6B-4DE7-88F2-59A9315B348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B322-A332-4D35-8D92-BA67F3362AFA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1148-4279-45A6-81FB-B4EB06AF08D4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B46E-6D1D-4BBF-8E74-5A19A2DCFF70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D673-B54A-48CC-A3ED-C0A9FD4FFFFF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278C-0F86-45A3-A168-05B306B34FFE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4D82-3AA4-4BA3-A0C2-C8E3C1517D9F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A764-7719-4847-84CE-B391C3CDFB1A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DC07-0961-4EF8-899D-63CC97E7B7EE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68F-B767-4BCE-96B6-DA1C5A777CBB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C5B0-354D-4E4B-83B2-8DDC136EE031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44D0-A977-4750-BB16-D8CBBAE67183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F546E-B578-4D24-A1DE-02E9D7CEF4B0}" type="datetime1">
              <a:rPr lang="en-US" smtClean="0"/>
              <a:pPr/>
              <a:t>8/25/2010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6693C-A468-4D3D-89E4-F9CF101F3A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ullerton.edu/cm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CSU Fullerton</a:t>
            </a:r>
            <a:br>
              <a:rPr lang="en-US" b="1" dirty="0" smtClean="0"/>
            </a:br>
            <a:r>
              <a:rPr lang="en-US" b="1" dirty="0" smtClean="0"/>
              <a:t>Common Financial System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7854696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How has post production support been on the campus and with central?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Support through the conversion and go live process was very good and timely</a:t>
            </a:r>
          </a:p>
          <a:p>
            <a:r>
              <a:rPr lang="en-US" dirty="0" smtClean="0"/>
              <a:t>Post production support timelines have more recently been designated to a Tuesday / Thursday timeline  </a:t>
            </a:r>
          </a:p>
          <a:p>
            <a:pPr lvl="1"/>
            <a:r>
              <a:rPr lang="en-US" dirty="0" smtClean="0"/>
              <a:t>Previous to this were discussions on a case by case basis because of the 5 day window</a:t>
            </a:r>
          </a:p>
          <a:p>
            <a:pPr lvl="1"/>
            <a:r>
              <a:rPr lang="en-US" dirty="0" smtClean="0"/>
              <a:t>Tuesday / Thursday windows are so far designated for Security changes and Query migrations</a:t>
            </a:r>
          </a:p>
          <a:p>
            <a:r>
              <a:rPr lang="en-US" dirty="0" smtClean="0"/>
              <a:t>We have seen some performance and configuration issues that we are working on</a:t>
            </a:r>
          </a:p>
          <a:p>
            <a:pPr lvl="1"/>
            <a:r>
              <a:rPr lang="en-US" dirty="0" smtClean="0"/>
              <a:t>Admittedly the campus has not ticketed much as we continue to try and resolve these ourselves before escalating, but we need to get better at ticketing in a more timely way.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Other Questions I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i="1" dirty="0" smtClean="0"/>
              <a:t>Is access </a:t>
            </a:r>
            <a:r>
              <a:rPr lang="en-US" sz="2400" b="1" i="1" dirty="0"/>
              <a:t>to data directly from the Oracle tables (DS accts</a:t>
            </a:r>
            <a:r>
              <a:rPr lang="en-US" sz="2400" b="1" i="1" dirty="0" smtClean="0"/>
              <a:t>) available?</a:t>
            </a:r>
          </a:p>
          <a:p>
            <a:pPr lvl="1"/>
            <a:r>
              <a:rPr lang="en-US" sz="2000" dirty="0" smtClean="0"/>
              <a:t>Yes.  DS accounts are available and are used by Fullerton. </a:t>
            </a:r>
            <a:endParaRPr lang="en-US" sz="2000" dirty="0"/>
          </a:p>
          <a:p>
            <a:r>
              <a:rPr lang="en-US" sz="2400" b="1" i="1" dirty="0" smtClean="0"/>
              <a:t>How is response </a:t>
            </a:r>
            <a:r>
              <a:rPr lang="en-US" sz="2400" b="1" i="1" dirty="0"/>
              <a:t>time of </a:t>
            </a:r>
            <a:r>
              <a:rPr lang="en-US" sz="2400" b="1" i="1" dirty="0" smtClean="0"/>
              <a:t>Central to </a:t>
            </a:r>
            <a:r>
              <a:rPr lang="en-US" sz="2400" b="1" i="1" dirty="0"/>
              <a:t>perform direct table updates (DU accts</a:t>
            </a:r>
            <a:r>
              <a:rPr lang="en-US" sz="2400" b="1" i="1" dirty="0" smtClean="0"/>
              <a:t>)?</a:t>
            </a:r>
          </a:p>
          <a:p>
            <a:pPr lvl="1"/>
            <a:r>
              <a:rPr lang="en-US" sz="2000" dirty="0" smtClean="0"/>
              <a:t>Fullerton has not yet needed to perform this kind of update.  If a campus needs to run an update script (SQL or DMS), a Remedy ticket would need to opened. </a:t>
            </a:r>
            <a:r>
              <a:rPr lang="en-US" sz="2000" strike="sngStrike" dirty="0" smtClean="0"/>
              <a:t> </a:t>
            </a:r>
            <a:endParaRPr lang="en-US" sz="2000" strike="sngStrike" dirty="0"/>
          </a:p>
          <a:p>
            <a:r>
              <a:rPr lang="en-US" sz="2400" b="1" i="1" dirty="0" smtClean="0"/>
              <a:t>How </a:t>
            </a:r>
            <a:r>
              <a:rPr lang="en-US" sz="2400" b="1" i="1" dirty="0"/>
              <a:t>is PS security handled?  If CMS does a part of it, what is their response time</a:t>
            </a:r>
            <a:r>
              <a:rPr lang="en-US" sz="2400" b="1" i="1" dirty="0" smtClean="0"/>
              <a:t>?</a:t>
            </a:r>
          </a:p>
          <a:p>
            <a:pPr lvl="1"/>
            <a:r>
              <a:rPr lang="en-US" sz="2000" dirty="0" smtClean="0"/>
              <a:t>Security is done one of two ways. </a:t>
            </a:r>
          </a:p>
          <a:p>
            <a:pPr lvl="2"/>
            <a:r>
              <a:rPr lang="en-US" sz="1600" dirty="0" smtClean="0"/>
              <a:t>In Production,  the campus security team can create accounts, and assign roles.  Roles can be CFSCSU or CFSFL (Campus created) roles.</a:t>
            </a:r>
          </a:p>
          <a:p>
            <a:pPr lvl="2"/>
            <a:r>
              <a:rPr lang="en-US" sz="1600" dirty="0" smtClean="0"/>
              <a:t>If a new Role/Permission List or change to a Role/Permission List is necessary, changes are performed in non-production and migrated according to the Tuesday /Thursday support timeline.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06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Other Questions II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b="1" i="1" dirty="0" smtClean="0"/>
              <a:t>How will we using the delivered DW? Do we have one now, if not how do we do reporting and how did it change?</a:t>
            </a:r>
          </a:p>
          <a:p>
            <a:pPr lvl="1"/>
            <a:r>
              <a:rPr lang="en-US" dirty="0" smtClean="0"/>
              <a:t>Delivered data warehouse will be used, however, OBIEE will be maintained on the campus.</a:t>
            </a:r>
          </a:p>
          <a:p>
            <a:pPr lvl="1"/>
            <a:r>
              <a:rPr lang="en-US" dirty="0" smtClean="0"/>
              <a:t>Our current reporting was done using SQR Reports, Queries, and a small number of NVISION.</a:t>
            </a:r>
          </a:p>
          <a:p>
            <a:pPr lvl="1"/>
            <a:r>
              <a:rPr lang="en-US" dirty="0" smtClean="0"/>
              <a:t>We did have a data warehouse based on the old </a:t>
            </a:r>
            <a:r>
              <a:rPr lang="en-US" dirty="0" err="1" smtClean="0"/>
              <a:t>JumpStart</a:t>
            </a:r>
            <a:r>
              <a:rPr lang="en-US" dirty="0" smtClean="0"/>
              <a:t> package and it included some HR data.  This was used by core users for mainly GAAP reporting.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37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 Warehouse DFD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2462" y="1600200"/>
            <a:ext cx="56790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Other Questions III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i="1" dirty="0" smtClean="0"/>
              <a:t>Are you thinking of PS UI for requisitions?</a:t>
            </a:r>
          </a:p>
          <a:p>
            <a:pPr lvl="1"/>
            <a:r>
              <a:rPr lang="en-US" dirty="0" smtClean="0"/>
              <a:t>Based on feedback from our campus users, we’ll be evaluating whether further steps need to be taken for requisition processing.</a:t>
            </a:r>
          </a:p>
          <a:p>
            <a:pPr lvl="1"/>
            <a:endParaRPr lang="en-US" dirty="0" smtClean="0"/>
          </a:p>
          <a:p>
            <a:r>
              <a:rPr lang="en-US" b="1" i="1" dirty="0" smtClean="0"/>
              <a:t>Do we need any custom fits for the campus interfaces? If so how did we define and develop them?</a:t>
            </a:r>
          </a:p>
          <a:p>
            <a:pPr lvl="1"/>
            <a:r>
              <a:rPr lang="en-US" dirty="0" err="1" smtClean="0"/>
              <a:t>CASHNet</a:t>
            </a:r>
            <a:r>
              <a:rPr lang="en-US" dirty="0" smtClean="0"/>
              <a:t> inbound/outbound was built using Fullerton’s modification in collaboration with Humboldt.</a:t>
            </a:r>
          </a:p>
          <a:p>
            <a:pPr lvl="1"/>
            <a:r>
              <a:rPr lang="en-US" dirty="0" smtClean="0"/>
              <a:t>Extracts needed for the campus imaging system were developed using PL/SQL and a DBLINK to CFS PRD (DS Account).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4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400" b="1" i="1" dirty="0"/>
              <a:t>What resources were utilized on </a:t>
            </a:r>
            <a:r>
              <a:rPr lang="en-US" sz="2400" b="1" i="1" dirty="0" smtClean="0"/>
              <a:t>the pilot </a:t>
            </a:r>
            <a:r>
              <a:rPr lang="en-US" sz="2400" b="1" i="1" dirty="0"/>
              <a:t>project core team</a:t>
            </a:r>
            <a:r>
              <a:rPr lang="en-US" sz="2400" b="1" i="1" dirty="0" smtClean="0"/>
              <a:t>?</a:t>
            </a:r>
          </a:p>
          <a:p>
            <a:r>
              <a:rPr lang="en-US" sz="2400" b="1" i="1" dirty="0" smtClean="0"/>
              <a:t>What </a:t>
            </a:r>
            <a:r>
              <a:rPr lang="en-US" sz="2400" b="1" i="1" dirty="0"/>
              <a:t>were the big issues your campus identified through the </a:t>
            </a:r>
            <a:r>
              <a:rPr lang="en-US" sz="2400" b="1" i="1" dirty="0" smtClean="0"/>
              <a:t>pilot?</a:t>
            </a:r>
            <a:endParaRPr lang="en-US" sz="2400" dirty="0" smtClean="0"/>
          </a:p>
          <a:p>
            <a:r>
              <a:rPr lang="en-US" sz="2400" b="1" i="1" dirty="0" smtClean="0"/>
              <a:t>How </a:t>
            </a:r>
            <a:r>
              <a:rPr lang="en-US" sz="2400" b="1" i="1" dirty="0"/>
              <a:t>did you communicate with the campus? </a:t>
            </a:r>
            <a:endParaRPr lang="en-US" sz="2400" b="1" i="1" dirty="0" smtClean="0"/>
          </a:p>
          <a:p>
            <a:r>
              <a:rPr lang="en-US" sz="2400" b="1" i="1" dirty="0"/>
              <a:t>What was your campus training methodology? </a:t>
            </a:r>
            <a:endParaRPr lang="en-US" sz="2400" b="1" i="1" dirty="0" smtClean="0"/>
          </a:p>
          <a:p>
            <a:r>
              <a:rPr lang="en-US" sz="2400" b="1" i="1" dirty="0" smtClean="0"/>
              <a:t>What did you do about your previous modifications?</a:t>
            </a:r>
          </a:p>
          <a:p>
            <a:r>
              <a:rPr lang="en-US" sz="2400" b="1" i="1" dirty="0" smtClean="0"/>
              <a:t>How </a:t>
            </a:r>
            <a:r>
              <a:rPr lang="en-US" sz="2400" b="1" i="1" dirty="0"/>
              <a:t>has post production support been on the campus and with central? </a:t>
            </a:r>
            <a:endParaRPr lang="en-US" sz="2400" b="1" i="1" dirty="0" smtClean="0"/>
          </a:p>
          <a:p>
            <a:r>
              <a:rPr lang="en-US" sz="2400" b="1" i="1" dirty="0" smtClean="0"/>
              <a:t>What concerns do you have?</a:t>
            </a:r>
          </a:p>
          <a:p>
            <a:r>
              <a:rPr lang="en-US" sz="2400" b="1" i="1" dirty="0" smtClean="0"/>
              <a:t>Questions I, II, III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Topic Areas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What resources were utilized on the pilot project core team?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068763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 smtClean="0"/>
              <a:t>Consulting	    </a:t>
            </a:r>
            <a:r>
              <a:rPr lang="en-US" sz="3300" dirty="0" smtClean="0"/>
              <a:t>	 </a:t>
            </a:r>
            <a:r>
              <a:rPr lang="en-US" sz="3300" dirty="0" smtClean="0"/>
              <a:t>–    </a:t>
            </a:r>
            <a:r>
              <a:rPr lang="en-US" sz="3300" dirty="0" smtClean="0"/>
              <a:t>	1.0 </a:t>
            </a:r>
            <a:endParaRPr lang="en-US" sz="3300" dirty="0" smtClean="0"/>
          </a:p>
          <a:p>
            <a:r>
              <a:rPr lang="en-US" sz="3300" dirty="0" smtClean="0"/>
              <a:t>Technical 	    </a:t>
            </a:r>
            <a:r>
              <a:rPr lang="en-US" sz="3300" dirty="0" smtClean="0"/>
              <a:t>		 </a:t>
            </a:r>
            <a:r>
              <a:rPr lang="en-US" sz="3300" dirty="0" smtClean="0"/>
              <a:t>–    </a:t>
            </a:r>
            <a:r>
              <a:rPr lang="en-US" sz="3300" dirty="0" smtClean="0"/>
              <a:t>	2.75  </a:t>
            </a:r>
            <a:r>
              <a:rPr lang="en-US" sz="2400" dirty="0" smtClean="0"/>
              <a:t>(2.5 central,.25 divisional)</a:t>
            </a:r>
          </a:p>
          <a:p>
            <a:r>
              <a:rPr lang="en-US" sz="3300" dirty="0" smtClean="0"/>
              <a:t>Business Analysts  </a:t>
            </a:r>
            <a:r>
              <a:rPr lang="en-US" sz="3300" dirty="0" smtClean="0"/>
              <a:t>	– </a:t>
            </a:r>
            <a:r>
              <a:rPr lang="en-US" sz="3300" dirty="0" smtClean="0"/>
              <a:t>	3.5</a:t>
            </a:r>
          </a:p>
          <a:p>
            <a:r>
              <a:rPr lang="en-US" sz="3300" dirty="0" smtClean="0"/>
              <a:t>Training 		    </a:t>
            </a:r>
            <a:r>
              <a:rPr lang="en-US" sz="3300" dirty="0" smtClean="0"/>
              <a:t>	 </a:t>
            </a:r>
            <a:r>
              <a:rPr lang="en-US" sz="3300" dirty="0" smtClean="0"/>
              <a:t>–	1.5 </a:t>
            </a:r>
          </a:p>
          <a:p>
            <a:r>
              <a:rPr lang="en-US" sz="3300" dirty="0" smtClean="0"/>
              <a:t>Security 		    </a:t>
            </a:r>
            <a:r>
              <a:rPr lang="en-US" sz="3300" dirty="0" smtClean="0"/>
              <a:t>	 </a:t>
            </a:r>
            <a:r>
              <a:rPr lang="en-US" sz="3300" dirty="0" smtClean="0"/>
              <a:t>–	3.0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/>
              <a:t>* Resources were utilized from both CO and campus. Expertise resides in both locations. </a:t>
            </a:r>
            <a:endParaRPr lang="en-US" sz="2400" i="1" dirty="0"/>
          </a:p>
          <a:p>
            <a:pPr marL="0" indent="0">
              <a:buNone/>
            </a:pPr>
            <a:r>
              <a:rPr lang="en-US" sz="2400" i="1" dirty="0" smtClean="0"/>
              <a:t>** </a:t>
            </a:r>
            <a:r>
              <a:rPr lang="en-US" sz="2400" i="1" dirty="0" smtClean="0"/>
              <a:t>A number of additional functional staff were also engaged in the review and validation phase of the project.  MPP’s are also not included in this count.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3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i="1" dirty="0" smtClean="0"/>
              <a:t>What were the big issues your campus identified through the pilot?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These were identified as of March 2010 when database was fully delivered. They will be true on different campuses in varying degrees.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Additional effort needed to analyze modifications </a:t>
            </a:r>
          </a:p>
          <a:p>
            <a:pPr lvl="1"/>
            <a:r>
              <a:rPr lang="en-US" sz="1800" dirty="0" smtClean="0"/>
              <a:t>Initial modification reviews with CO was only the beginning of detail analysis</a:t>
            </a:r>
          </a:p>
          <a:p>
            <a:pPr lvl="1"/>
            <a:r>
              <a:rPr lang="en-US" sz="1800" dirty="0" smtClean="0"/>
              <a:t>Campus had to “decompose” modification to core components and determine what was delivered, what could be configured and what was not going to be delivered</a:t>
            </a:r>
          </a:p>
          <a:p>
            <a:pPr lvl="1"/>
            <a:r>
              <a:rPr lang="en-US" sz="1800" dirty="0" smtClean="0"/>
              <a:t>Hard choices were made on priority by functional managers and divisional finance managers</a:t>
            </a:r>
          </a:p>
          <a:p>
            <a:pPr lvl="1"/>
            <a:r>
              <a:rPr lang="en-US" sz="1800" dirty="0" smtClean="0"/>
              <a:t>It was reiterated to campus multiple times that there were no modifications to the system</a:t>
            </a:r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600200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What were the big issues your campus identified through the pilot? (continued)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Additional effort to reengineer business process</a:t>
            </a:r>
          </a:p>
          <a:p>
            <a:pPr lvl="1"/>
            <a:r>
              <a:rPr lang="en-US" sz="3300" dirty="0" smtClean="0"/>
              <a:t>This was a result of the examination of new functionality and decomposition of modifications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3600" dirty="0" smtClean="0"/>
              <a:t>Security</a:t>
            </a:r>
            <a:r>
              <a:rPr lang="en-US" sz="2900" dirty="0" smtClean="0"/>
              <a:t> </a:t>
            </a:r>
          </a:p>
          <a:p>
            <a:pPr lvl="1"/>
            <a:r>
              <a:rPr lang="en-US" sz="3300" dirty="0" smtClean="0"/>
              <a:t>While Fullerton had a extensive Department Security modification that was not carried over to CFS, this was not the majority of security work that needed to be done</a:t>
            </a:r>
          </a:p>
          <a:p>
            <a:pPr lvl="1"/>
            <a:r>
              <a:rPr lang="en-US" sz="3300" dirty="0" smtClean="0"/>
              <a:t>There is additional work required in examining roles and permissions in detail</a:t>
            </a:r>
          </a:p>
          <a:p>
            <a:pPr lvl="1"/>
            <a:r>
              <a:rPr lang="en-US" sz="3300" dirty="0" smtClean="0"/>
              <a:t>This  area may require a dedicated resource</a:t>
            </a:r>
          </a:p>
          <a:p>
            <a:pPr lvl="1">
              <a:buNone/>
            </a:pPr>
            <a:endParaRPr lang="en-US" sz="1600" dirty="0" smtClean="0"/>
          </a:p>
          <a:p>
            <a:r>
              <a:rPr lang="en-US" sz="3600" dirty="0" smtClean="0"/>
              <a:t>Training </a:t>
            </a:r>
          </a:p>
          <a:p>
            <a:pPr lvl="1"/>
            <a:r>
              <a:rPr lang="en-US" sz="3200" dirty="0" smtClean="0"/>
              <a:t>Rapid deployment timeline and a focused training process needed to be created</a:t>
            </a:r>
          </a:p>
          <a:p>
            <a:pPr lvl="1">
              <a:buNone/>
            </a:pPr>
            <a:endParaRPr lang="en-US" sz="1600" dirty="0" smtClean="0"/>
          </a:p>
          <a:p>
            <a:r>
              <a:rPr lang="en-US" sz="3600" dirty="0" smtClean="0"/>
              <a:t>Data Warehouse</a:t>
            </a:r>
          </a:p>
          <a:p>
            <a:pPr lvl="1"/>
            <a:r>
              <a:rPr lang="en-US" sz="3300" dirty="0" smtClean="0"/>
              <a:t>Fullerton is exploring DW opportunities (separate slide)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000" b="1" i="1" dirty="0" smtClean="0"/>
              <a:t>What concerns do you </a:t>
            </a:r>
            <a:r>
              <a:rPr lang="en-US" sz="4000" b="1" i="1" dirty="0" smtClean="0"/>
              <a:t>have now?</a:t>
            </a:r>
            <a:endParaRPr lang="en-US" sz="4000" b="1" i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                  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524000" y="2743201"/>
            <a:ext cx="5410200" cy="289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71600" y="4648200"/>
            <a:ext cx="556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86600" y="2420034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Campuses </a:t>
            </a:r>
          </a:p>
          <a:p>
            <a:r>
              <a:rPr lang="en-US" dirty="0" smtClean="0"/>
              <a:t>on CFS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86600" y="4325034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 Support &amp; Resources</a:t>
            </a:r>
            <a:endParaRPr lang="en-US" dirty="0"/>
          </a:p>
        </p:txBody>
      </p:sp>
      <p:pic>
        <p:nvPicPr>
          <p:cNvPr id="1027" name="Picture 3" descr="C:\Users\cmanriquez\AppData\Local\Microsoft\Windows\Temporary Internet Files\Content.IE5\5QY9CA2E\MC90043316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693" y="3429000"/>
            <a:ext cx="999507" cy="999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manriquez\AppData\Local\Microsoft\Windows\Temporary Internet Files\Content.IE5\C40KEY5M\MC90043316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682836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How did you communicate with the campus?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3735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CFS system change was communicated via the following means</a:t>
            </a:r>
          </a:p>
          <a:p>
            <a:pPr lvl="1"/>
            <a:r>
              <a:rPr lang="en-US" dirty="0" smtClean="0"/>
              <a:t>Campus ERP Steering Committee PowerPoint</a:t>
            </a:r>
          </a:p>
          <a:p>
            <a:pPr lvl="1"/>
            <a:r>
              <a:rPr lang="en-US" dirty="0" smtClean="0"/>
              <a:t>Email / Memo from AVP Finance and CTO to Division Finance Managers</a:t>
            </a:r>
          </a:p>
          <a:p>
            <a:pPr lvl="1"/>
            <a:r>
              <a:rPr lang="en-US" dirty="0" smtClean="0"/>
              <a:t>Working Fit Gap Sessions with Division Finance Managers</a:t>
            </a:r>
          </a:p>
          <a:p>
            <a:pPr lvl="1"/>
            <a:r>
              <a:rPr lang="en-US" dirty="0" smtClean="0"/>
              <a:t>Overview sessions to general campus users</a:t>
            </a:r>
          </a:p>
          <a:p>
            <a:pPr lvl="1"/>
            <a:r>
              <a:rPr lang="en-US" dirty="0" smtClean="0"/>
              <a:t>Detailed training sessions to individuals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sz="2400" dirty="0" smtClean="0"/>
              <a:t>** These materials are available for you on the Fullerton web site at </a:t>
            </a:r>
            <a:r>
              <a:rPr lang="en-US" sz="2400" dirty="0">
                <a:hlinkClick r:id="rId2"/>
              </a:rPr>
              <a:t>http://www.fullerton.edu/cms/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What was your campus training methodology?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Training was given </a:t>
            </a:r>
            <a:r>
              <a:rPr lang="en-US" u="sng" dirty="0" smtClean="0"/>
              <a:t>only</a:t>
            </a:r>
            <a:r>
              <a:rPr lang="en-US" dirty="0" smtClean="0"/>
              <a:t> where there were </a:t>
            </a:r>
            <a:r>
              <a:rPr lang="en-US" b="1" dirty="0" smtClean="0"/>
              <a:t>changes in functionality </a:t>
            </a:r>
            <a:r>
              <a:rPr lang="en-US" dirty="0" smtClean="0"/>
              <a:t>between CMS and CFS</a:t>
            </a:r>
          </a:p>
          <a:p>
            <a:r>
              <a:rPr lang="en-US" dirty="0" smtClean="0"/>
              <a:t>Training was scheduled in tiers</a:t>
            </a:r>
          </a:p>
          <a:p>
            <a:pPr lvl="1"/>
            <a:r>
              <a:rPr lang="en-US" dirty="0" smtClean="0"/>
              <a:t>Tier 1 was scheduled before go live </a:t>
            </a:r>
            <a:r>
              <a:rPr lang="en-US" dirty="0" smtClean="0">
                <a:solidFill>
                  <a:schemeClr val="accent1"/>
                </a:solidFill>
              </a:rPr>
              <a:t>(276 people / 52 classes)</a:t>
            </a:r>
          </a:p>
          <a:p>
            <a:pPr lvl="1"/>
            <a:r>
              <a:rPr lang="en-US" dirty="0" smtClean="0"/>
              <a:t>Tier 2 after go live </a:t>
            </a:r>
            <a:r>
              <a:rPr lang="en-US" dirty="0" smtClean="0">
                <a:solidFill>
                  <a:schemeClr val="accent1"/>
                </a:solidFill>
              </a:rPr>
              <a:t>(39 people / 29 classes)</a:t>
            </a:r>
          </a:p>
          <a:p>
            <a:pPr lvl="1"/>
            <a:r>
              <a:rPr lang="en-US" dirty="0" smtClean="0"/>
              <a:t>Tier 3 two months after go live </a:t>
            </a:r>
            <a:r>
              <a:rPr lang="en-US" dirty="0" smtClean="0">
                <a:solidFill>
                  <a:schemeClr val="accent1"/>
                </a:solidFill>
              </a:rPr>
              <a:t>(remaining users and new users)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914400"/>
          </a:xfrm>
        </p:spPr>
        <p:txBody>
          <a:bodyPr>
            <a:normAutofit fontScale="90000"/>
          </a:bodyPr>
          <a:lstStyle/>
          <a:p>
            <a:pPr marL="0" marR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en-US" b="1" i="1" dirty="0" smtClean="0"/>
              <a:t>What did you do about your previous modifications?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Fullerton CMS Modification Count : </a:t>
            </a:r>
            <a:r>
              <a:rPr lang="en-US" dirty="0" smtClean="0">
                <a:solidFill>
                  <a:schemeClr val="accent1"/>
                </a:solidFill>
              </a:rPr>
              <a:t>58</a:t>
            </a:r>
          </a:p>
          <a:p>
            <a:pPr lvl="1"/>
            <a:r>
              <a:rPr lang="en-US" sz="2400" i="1" dirty="0" smtClean="0"/>
              <a:t>Custom LCD mods were also retrofitted</a:t>
            </a:r>
            <a:endParaRPr lang="en-US" sz="2400" i="1" dirty="0" smtClean="0"/>
          </a:p>
          <a:p>
            <a:r>
              <a:rPr lang="en-US" dirty="0" smtClean="0"/>
              <a:t>Modification fell into the following categories:</a:t>
            </a:r>
          </a:p>
          <a:p>
            <a:pPr lvl="1"/>
            <a:r>
              <a:rPr lang="en-US" sz="2400" dirty="0" smtClean="0"/>
              <a:t>Directly replaced with another modification in CFS </a:t>
            </a:r>
            <a:r>
              <a:rPr lang="en-US" sz="2400" dirty="0" smtClean="0">
                <a:solidFill>
                  <a:schemeClr val="accent1"/>
                </a:solidFill>
              </a:rPr>
              <a:t>(25)</a:t>
            </a:r>
          </a:p>
          <a:p>
            <a:pPr lvl="1"/>
            <a:r>
              <a:rPr lang="en-US" sz="2400" dirty="0" smtClean="0"/>
              <a:t>Replaced with functionality in CFS </a:t>
            </a:r>
            <a:r>
              <a:rPr lang="en-US" sz="2400" dirty="0" smtClean="0">
                <a:solidFill>
                  <a:schemeClr val="accent1"/>
                </a:solidFill>
              </a:rPr>
              <a:t>(14)</a:t>
            </a:r>
          </a:p>
          <a:p>
            <a:pPr lvl="1"/>
            <a:r>
              <a:rPr lang="en-US" sz="2400" dirty="0" smtClean="0"/>
              <a:t>Business process work around </a:t>
            </a:r>
            <a:r>
              <a:rPr lang="en-US" sz="2400" dirty="0" smtClean="0">
                <a:solidFill>
                  <a:schemeClr val="accent1"/>
                </a:solidFill>
              </a:rPr>
              <a:t>(10)</a:t>
            </a:r>
          </a:p>
          <a:p>
            <a:pPr lvl="1"/>
            <a:r>
              <a:rPr lang="en-US" sz="2400" dirty="0" smtClean="0"/>
              <a:t>Need to pull data from CFS via DB link and have external systems do the work </a:t>
            </a:r>
            <a:r>
              <a:rPr lang="en-US" sz="2400" dirty="0" smtClean="0">
                <a:solidFill>
                  <a:schemeClr val="accent1"/>
                </a:solidFill>
              </a:rPr>
              <a:t>(04)</a:t>
            </a:r>
          </a:p>
          <a:p>
            <a:pPr lvl="1"/>
            <a:r>
              <a:rPr lang="en-US" sz="2400" dirty="0" smtClean="0"/>
              <a:t>Interfaces the could not be worked around (</a:t>
            </a:r>
            <a:r>
              <a:rPr lang="en-US" sz="2400" dirty="0" err="1" smtClean="0"/>
              <a:t>eg.CASHNet</a:t>
            </a:r>
            <a:r>
              <a:rPr lang="en-US" sz="2400" dirty="0" smtClean="0"/>
              <a:t>) </a:t>
            </a:r>
            <a:r>
              <a:rPr lang="en-US" sz="2400" dirty="0" smtClean="0">
                <a:solidFill>
                  <a:schemeClr val="accent1"/>
                </a:solidFill>
              </a:rPr>
              <a:t>(01)</a:t>
            </a:r>
          </a:p>
          <a:p>
            <a:pPr lvl="1"/>
            <a:r>
              <a:rPr lang="en-US" sz="2400" dirty="0" smtClean="0"/>
              <a:t>Reports planned for the Data Warehouse </a:t>
            </a:r>
            <a:r>
              <a:rPr lang="en-US" sz="2400" dirty="0" smtClean="0">
                <a:solidFill>
                  <a:schemeClr val="accent1"/>
                </a:solidFill>
              </a:rPr>
              <a:t>(04)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693C-A468-4D3D-89E4-F9CF101F3A9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T 20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C44C878AF6FC42AA1974F75217A2DF" ma:contentTypeVersion="2" ma:contentTypeDescription="Create a new document." ma:contentTypeScope="" ma:versionID="58f0cbb0c0f41fb22d640c82bbf7f14d">
  <xsd:schema xmlns:xsd="http://www.w3.org/2001/XMLSchema" xmlns:p="http://schemas.microsoft.com/office/2006/metadata/properties" targetNamespace="http://schemas.microsoft.com/office/2006/metadata/properties" ma:root="true" ma:fieldsID="8b186a7ad4ff79d89fc91bfc57b55d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8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C5F5FC2-328E-4DAB-B33A-383B6751C6D0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8557B3-38FC-4CA1-A67B-15D3F32058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821AF5-5A0E-44CE-BE95-86EB383001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IT 2010</Template>
  <TotalTime>2732</TotalTime>
  <Words>1033</Words>
  <Application>Microsoft Office PowerPoint</Application>
  <PresentationFormat>On-screen Show (4:3)</PresentationFormat>
  <Paragraphs>121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IT 2010</vt:lpstr>
      <vt:lpstr>CSU Fullerton Common Financial System</vt:lpstr>
      <vt:lpstr>Topic Areas</vt:lpstr>
      <vt:lpstr>What resources were utilized on the pilot project core team?</vt:lpstr>
      <vt:lpstr>What were the big issues your campus identified through the pilot?</vt:lpstr>
      <vt:lpstr>What were the big issues your campus identified through the pilot? (continued)</vt:lpstr>
      <vt:lpstr>What concerns do you have now?</vt:lpstr>
      <vt:lpstr>How did you communicate with the campus? </vt:lpstr>
      <vt:lpstr>What was your campus training methodology? </vt:lpstr>
      <vt:lpstr>What did you do about your previous modifications?</vt:lpstr>
      <vt:lpstr>How has post production support been on the campus and with central? </vt:lpstr>
      <vt:lpstr>Other Questions I</vt:lpstr>
      <vt:lpstr>Other Questions II</vt:lpstr>
      <vt:lpstr> Data Warehouse DFD</vt:lpstr>
      <vt:lpstr>Other Questions III</vt:lpstr>
    </vt:vector>
  </TitlesOfParts>
  <Company>California State University, Fullerton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Delta</dc:title>
  <dc:creator>Campus User</dc:creator>
  <cp:lastModifiedBy>cmanriquez</cp:lastModifiedBy>
  <cp:revision>88</cp:revision>
  <cp:lastPrinted>2010-08-11T18:05:55Z</cp:lastPrinted>
  <dcterms:created xsi:type="dcterms:W3CDTF">2010-04-07T20:03:59Z</dcterms:created>
  <dcterms:modified xsi:type="dcterms:W3CDTF">2010-08-25T15:35:23Z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0x010100C8C44C878AF6FC42AA1974F75217A2DF</vt:lpwstr>
  </property>
</Properties>
</file>