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8" r:id="rId2"/>
    <p:sldId id="291" r:id="rId3"/>
    <p:sldId id="297" r:id="rId4"/>
    <p:sldId id="270" r:id="rId5"/>
    <p:sldId id="290" r:id="rId6"/>
    <p:sldId id="294" r:id="rId7"/>
    <p:sldId id="295" r:id="rId8"/>
    <p:sldId id="263" r:id="rId9"/>
    <p:sldId id="292" r:id="rId10"/>
    <p:sldId id="293" r:id="rId11"/>
    <p:sldId id="264" r:id="rId12"/>
    <p:sldId id="289" r:id="rId13"/>
    <p:sldId id="265" r:id="rId14"/>
    <p:sldId id="269" r:id="rId15"/>
    <p:sldId id="266" r:id="rId16"/>
    <p:sldId id="26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2244" autoAdjust="0"/>
  </p:normalViewPr>
  <p:slideViewPr>
    <p:cSldViewPr>
      <p:cViewPr varScale="1">
        <p:scale>
          <a:sx n="54" d="100"/>
          <a:sy n="5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582D-B2B8-4C25-B85A-10C1475CC64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661D-3986-4608-9F0F-799FD9FA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3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5579-C139-4C71-963A-338FD389219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41E9-3A8C-4B4D-80C2-8B2732BE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a.gov/academia/nat_cae_cyber_ops/nat_cae_co_criteria.s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this part?</a:t>
            </a:r>
          </a:p>
          <a:p>
            <a:endParaRPr lang="en-US" baseline="0" dirty="0" smtClean="0"/>
          </a:p>
          <a:p>
            <a:pPr lvl="1"/>
            <a:r>
              <a:rPr lang="en-US" sz="2100" b="1" i="1" dirty="0" smtClean="0">
                <a:solidFill>
                  <a:srgbClr val="C00000"/>
                </a:solidFill>
              </a:rPr>
              <a:t>Take lessons from history: </a:t>
            </a:r>
            <a:r>
              <a:rPr lang="en-US" dirty="0" smtClean="0"/>
              <a:t>viable solutions require expertise from different disciplines.</a:t>
            </a:r>
          </a:p>
          <a:p>
            <a:pPr lvl="1"/>
            <a:endParaRPr lang="en-US" sz="500" dirty="0" smtClean="0"/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Follow the key principle of security: Systems must be secure by design!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http://www.nsa.gov/academia/nat_cae_cyber_ops/nat_cae_co_criteria.shtml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41E9-3A8C-4B4D-80C2-8B2732BEE9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AAE6-7205-4DAA-8CC9-C853E3109153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‹#›</a:t>
            </a:fld>
            <a:r>
              <a:rPr lang="en-US" dirty="0" smtClean="0"/>
              <a:t>/18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4C7-BACD-4CE0-90C9-19731A6B64B8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D42C-1E00-42D8-980E-A11EF40B99AE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‹#›</a:t>
            </a:fld>
            <a:r>
              <a:rPr lang="en-US" dirty="0" smtClean="0"/>
              <a:t>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15-F71D-4EFC-A596-A84BD7A6565C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‹#›</a:t>
            </a:fld>
            <a:r>
              <a:rPr lang="en-US" dirty="0" smtClean="0"/>
              <a:t>/18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5A5-9C3B-4437-8D72-8F67B47FD9F8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0D4F-4CCF-463A-8CF3-472727FFF7DB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703-D5D2-4A27-B631-FEC77334700C}" type="datetime1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8C2-A968-4634-A975-C07FB58787C6}" type="datetime1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DE67-C5E3-41FE-8373-020FF2D693B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D041-7E94-4F4B-B9A8-07446BE8DC12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06CE-0F70-4DA5-AFBE-64EF2F0761CA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70EB0B-AB74-426D-BDA1-10A8CFD80C44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945062-D1BB-4419-9F3B-7F3683647FB8}" type="slidenum">
              <a:rPr lang="en-US" smtClean="0"/>
              <a:pPr/>
              <a:t>‹#›</a:t>
            </a:fld>
            <a:r>
              <a:rPr lang="en-US" dirty="0" smtClean="0"/>
              <a:t>/18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6097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Mikhail I. </a:t>
            </a:r>
            <a:r>
              <a:rPr lang="en-US" dirty="0" err="1" smtClean="0"/>
              <a:t>Gofman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Assistant Professor of Computer Science at CSUF since Fall 2012.</a:t>
            </a:r>
            <a:endParaRPr lang="en-US" dirty="0"/>
          </a:p>
          <a:p>
            <a:endParaRPr lang="en-US" sz="400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Education: </a:t>
            </a:r>
            <a:r>
              <a:rPr lang="en-US" dirty="0" smtClean="0"/>
              <a:t>Ph.D. in Computer Science at </a:t>
            </a:r>
            <a:r>
              <a:rPr lang="en-US" dirty="0" smtClean="0">
                <a:solidFill>
                  <a:srgbClr val="3333FF"/>
                </a:solidFill>
              </a:rPr>
              <a:t>State University of New York at Binghamton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Work experience: </a:t>
            </a:r>
            <a:r>
              <a:rPr lang="en-US" dirty="0" smtClean="0"/>
              <a:t>Interned </a:t>
            </a:r>
            <a:r>
              <a:rPr lang="en-US" dirty="0">
                <a:solidFill>
                  <a:srgbClr val="3333FF"/>
                </a:solidFill>
              </a:rPr>
              <a:t>at Emerson </a:t>
            </a:r>
            <a:r>
              <a:rPr lang="en-US" dirty="0" smtClean="0">
                <a:solidFill>
                  <a:srgbClr val="3333FF"/>
                </a:solidFill>
              </a:rPr>
              <a:t>Network Power </a:t>
            </a:r>
            <a:r>
              <a:rPr lang="en-US" dirty="0"/>
              <a:t>as:</a:t>
            </a:r>
          </a:p>
          <a:p>
            <a:pPr lvl="1"/>
            <a:r>
              <a:rPr lang="en-US" dirty="0" smtClean="0"/>
              <a:t>Information Technology professional</a:t>
            </a:r>
            <a:endParaRPr lang="en-US" dirty="0"/>
          </a:p>
          <a:p>
            <a:pPr lvl="1"/>
            <a:r>
              <a:rPr lang="en-US" dirty="0"/>
              <a:t>Entry-level electronics engineer</a:t>
            </a:r>
          </a:p>
          <a:p>
            <a:pPr lvl="1"/>
            <a:r>
              <a:rPr lang="en-US" dirty="0"/>
              <a:t>Embedded systems developer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067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From Strategy to Tactics</a:t>
            </a:r>
          </a:p>
          <a:p>
            <a:pPr marL="274320" lvl="1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10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232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Short-term Tactic 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Expand existing curricula with new security courses in areas of thrust:</a:t>
            </a:r>
          </a:p>
          <a:p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3333FF"/>
                </a:solidFill>
              </a:rPr>
              <a:t>Computer Science:</a:t>
            </a:r>
          </a:p>
          <a:p>
            <a:pPr lvl="1"/>
            <a:endParaRPr lang="en-US" sz="400" b="1" dirty="0" smtClean="0">
              <a:solidFill>
                <a:srgbClr val="3333FF"/>
              </a:solidFill>
            </a:endParaRPr>
          </a:p>
          <a:p>
            <a:pPr lvl="2"/>
            <a:r>
              <a:rPr lang="en-US" b="1" strike="sngStrike" dirty="0" smtClean="0"/>
              <a:t>Network Security </a:t>
            </a:r>
            <a:r>
              <a:rPr lang="en-US" b="1" dirty="0" smtClean="0"/>
              <a:t> </a:t>
            </a:r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sz="1600" dirty="0" smtClean="0">
                <a:solidFill>
                  <a:srgbClr val="0000CC"/>
                </a:solidFill>
              </a:rPr>
              <a:t>Network Security Fundamentals Course; offered Fall 2014 onwards</a:t>
            </a:r>
            <a:r>
              <a:rPr lang="en-US" sz="1600" dirty="0" smtClean="0"/>
              <a:t>)</a:t>
            </a:r>
          </a:p>
          <a:p>
            <a:pPr marL="548640" lvl="2" indent="0">
              <a:buNone/>
            </a:pPr>
            <a:endParaRPr lang="en-US" sz="400" dirty="0" smtClean="0"/>
          </a:p>
          <a:p>
            <a:pPr lvl="2"/>
            <a:r>
              <a:rPr lang="en-US" b="1" strike="sngStrike" dirty="0"/>
              <a:t>Distributed Systems and Cloud </a:t>
            </a:r>
            <a:r>
              <a:rPr lang="en-US" b="1" strike="sngStrike" dirty="0" smtClean="0"/>
              <a:t>Security</a:t>
            </a:r>
            <a:r>
              <a:rPr lang="en-US" b="1" dirty="0" smtClean="0"/>
              <a:t> </a:t>
            </a:r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sz="1600" dirty="0" smtClean="0">
                <a:solidFill>
                  <a:srgbClr val="0000CC"/>
                </a:solidFill>
              </a:rPr>
              <a:t>Cloud Security Fundamentals; to be offered in Fall 2015</a:t>
            </a:r>
            <a:r>
              <a:rPr lang="en-US" dirty="0" smtClean="0"/>
              <a:t>).</a:t>
            </a:r>
          </a:p>
          <a:p>
            <a:pPr lvl="2"/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r>
              <a:rPr lang="en-US" b="1" dirty="0"/>
              <a:t>Computer Forensics  </a:t>
            </a:r>
            <a:endParaRPr lang="en-US" b="1" dirty="0" smtClean="0"/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sz="1600" dirty="0">
                <a:solidFill>
                  <a:srgbClr val="0000CC"/>
                </a:solidFill>
              </a:rPr>
              <a:t>W</a:t>
            </a:r>
            <a:r>
              <a:rPr lang="en-US" sz="1600" dirty="0" smtClean="0">
                <a:solidFill>
                  <a:srgbClr val="0000CC"/>
                </a:solidFill>
              </a:rPr>
              <a:t>ork </a:t>
            </a:r>
            <a:r>
              <a:rPr lang="en-US" sz="1600" dirty="0">
                <a:solidFill>
                  <a:srgbClr val="0000CC"/>
                </a:solidFill>
              </a:rPr>
              <a:t>in progress: </a:t>
            </a:r>
            <a:r>
              <a:rPr lang="en-US" sz="1600" dirty="0" smtClean="0">
                <a:solidFill>
                  <a:srgbClr val="0000CC"/>
                </a:solidFill>
              </a:rPr>
              <a:t>joint cooperation with Bechtel Corporation</a:t>
            </a:r>
            <a:r>
              <a:rPr lang="en-US" dirty="0" smtClean="0"/>
              <a:t>)</a:t>
            </a:r>
          </a:p>
          <a:p>
            <a:pPr lvl="2"/>
            <a:endParaRPr lang="en-US" sz="400" dirty="0" smtClean="0"/>
          </a:p>
          <a:p>
            <a:pPr lvl="2"/>
            <a:endParaRPr lang="en-US" sz="400" dirty="0"/>
          </a:p>
          <a:p>
            <a:pPr lvl="2"/>
            <a:r>
              <a:rPr lang="en-US" b="1" dirty="0"/>
              <a:t>Malware Analysis </a:t>
            </a:r>
            <a:endParaRPr lang="en-US" b="1" dirty="0" smtClean="0"/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sz="1600" dirty="0">
                <a:solidFill>
                  <a:srgbClr val="0000CC"/>
                </a:solidFill>
              </a:rPr>
              <a:t>W</a:t>
            </a:r>
            <a:r>
              <a:rPr lang="en-US" sz="1600" dirty="0" smtClean="0">
                <a:solidFill>
                  <a:srgbClr val="0000CC"/>
                </a:solidFill>
              </a:rPr>
              <a:t>ork </a:t>
            </a:r>
            <a:r>
              <a:rPr lang="en-US" sz="1600" dirty="0">
                <a:solidFill>
                  <a:srgbClr val="0000CC"/>
                </a:solidFill>
              </a:rPr>
              <a:t>in progress: </a:t>
            </a:r>
            <a:r>
              <a:rPr lang="en-US" sz="1600" dirty="0" smtClean="0">
                <a:solidFill>
                  <a:srgbClr val="0000CC"/>
                </a:solidFill>
              </a:rPr>
              <a:t>joint </a:t>
            </a:r>
            <a:r>
              <a:rPr lang="en-US" sz="1600" dirty="0">
                <a:solidFill>
                  <a:srgbClr val="0000CC"/>
                </a:solidFill>
              </a:rPr>
              <a:t>cooperation </a:t>
            </a:r>
            <a:r>
              <a:rPr lang="en-US" sz="1600" dirty="0" smtClean="0">
                <a:solidFill>
                  <a:srgbClr val="0000CC"/>
                </a:solidFill>
              </a:rPr>
              <a:t>with Bechtel </a:t>
            </a:r>
            <a:r>
              <a:rPr lang="en-US" dirty="0">
                <a:solidFill>
                  <a:srgbClr val="0000CC"/>
                </a:solidFill>
              </a:rPr>
              <a:t>Corporation</a:t>
            </a:r>
            <a:r>
              <a:rPr lang="en-US" dirty="0" smtClean="0"/>
              <a:t>)</a:t>
            </a:r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r>
              <a:rPr lang="en-US" b="1" dirty="0" smtClean="0"/>
              <a:t>Virtualization Security</a:t>
            </a:r>
          </a:p>
          <a:p>
            <a:pPr lvl="2"/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r>
              <a:rPr lang="en-US" b="1" dirty="0" smtClean="0"/>
              <a:t>Web Security</a:t>
            </a:r>
          </a:p>
          <a:p>
            <a:pPr marL="548640" lvl="2" indent="0">
              <a:buNone/>
            </a:pPr>
            <a:endParaRPr lang="en-US" sz="400" dirty="0" smtClean="0"/>
          </a:p>
          <a:p>
            <a:pPr marL="548640" lvl="2" indent="0">
              <a:buNone/>
            </a:pPr>
            <a:endParaRPr lang="en-US" sz="400" dirty="0" smtClean="0"/>
          </a:p>
          <a:p>
            <a:pPr lvl="2"/>
            <a:r>
              <a:rPr lang="en-US" b="1" dirty="0" smtClean="0"/>
              <a:t>Enterprise Security</a:t>
            </a:r>
          </a:p>
          <a:p>
            <a:pPr marL="548640" lvl="2" indent="0">
              <a:buNone/>
            </a:pPr>
            <a:endParaRPr lang="en-US" sz="400" dirty="0" smtClean="0"/>
          </a:p>
          <a:p>
            <a:pPr marL="548640" lvl="2" indent="0">
              <a:buNone/>
            </a:pPr>
            <a:endParaRPr lang="en-US" sz="400" dirty="0" smtClean="0"/>
          </a:p>
          <a:p>
            <a:pPr lvl="2"/>
            <a:r>
              <a:rPr lang="en-US" b="1" dirty="0" smtClean="0"/>
              <a:t>Security courses for non-majors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3333FF"/>
                </a:solidFill>
              </a:rPr>
              <a:t>Security courses in other ECS disciplines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11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8229600" cy="990600"/>
          </a:xfrm>
        </p:spPr>
        <p:txBody>
          <a:bodyPr/>
          <a:lstStyle/>
          <a:p>
            <a:r>
              <a:rPr lang="en-US" dirty="0"/>
              <a:t>Short-term Tactic </a:t>
            </a:r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Incorporate relevant security topics into non-security courses:</a:t>
            </a:r>
          </a:p>
          <a:p>
            <a:endParaRPr lang="en-US" sz="400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Web development: </a:t>
            </a:r>
            <a:r>
              <a:rPr lang="en-US" dirty="0" smtClean="0"/>
              <a:t>XSS, SQL Injection, and RFI attacks/countermeasures.</a:t>
            </a:r>
          </a:p>
          <a:p>
            <a:pPr lvl="1"/>
            <a:endParaRPr lang="en-US" sz="400" dirty="0" smtClean="0"/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Operating systems: </a:t>
            </a:r>
            <a:r>
              <a:rPr lang="en-US" dirty="0" smtClean="0"/>
              <a:t>file system, memory, and process security.</a:t>
            </a:r>
          </a:p>
          <a:p>
            <a:pPr lvl="1"/>
            <a:endParaRPr lang="en-US" sz="400" b="1" dirty="0" smtClean="0">
              <a:solidFill>
                <a:srgbClr val="3333FF"/>
              </a:solidFill>
            </a:endParaRP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Computer Communications: </a:t>
            </a:r>
            <a:r>
              <a:rPr lang="en-US" dirty="0" smtClean="0"/>
              <a:t>ARP poisoning attacks, TCP prediction attacks, etc.</a:t>
            </a:r>
          </a:p>
          <a:p>
            <a:pPr lvl="1"/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Engineering courses: </a:t>
            </a:r>
            <a:r>
              <a:rPr lang="en-US" dirty="0" smtClean="0"/>
              <a:t>designing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temper-proof hardware, physical security, security of medical devices, etc.</a:t>
            </a:r>
          </a:p>
          <a:p>
            <a:pPr lvl="1"/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All courses:  </a:t>
            </a:r>
          </a:p>
          <a:p>
            <a:pPr lvl="1"/>
            <a:endParaRPr lang="en-US" sz="400" b="1" dirty="0" smtClean="0">
              <a:solidFill>
                <a:srgbClr val="0000CC"/>
              </a:solidFill>
            </a:endParaRPr>
          </a:p>
          <a:p>
            <a:pPr lvl="2"/>
            <a:r>
              <a:rPr lang="en-US" b="1" dirty="0" smtClean="0"/>
              <a:t>Teach to avoid the </a:t>
            </a:r>
            <a:r>
              <a:rPr lang="en-US" b="1" dirty="0"/>
              <a:t>mistakes of the </a:t>
            </a:r>
            <a:r>
              <a:rPr lang="en-US" b="1" dirty="0" smtClean="0"/>
              <a:t>past: </a:t>
            </a:r>
            <a:r>
              <a:rPr lang="en-US" b="1" i="1" dirty="0" smtClean="0">
                <a:solidFill>
                  <a:srgbClr val="C00000"/>
                </a:solidFill>
              </a:rPr>
              <a:t>design </a:t>
            </a:r>
            <a:r>
              <a:rPr lang="en-US" b="1" i="1" dirty="0">
                <a:solidFill>
                  <a:srgbClr val="C00000"/>
                </a:solidFill>
              </a:rPr>
              <a:t>systems with security in </a:t>
            </a:r>
            <a:r>
              <a:rPr lang="en-US" b="1" i="1" dirty="0" smtClean="0">
                <a:solidFill>
                  <a:srgbClr val="C00000"/>
                </a:solidFill>
              </a:rPr>
              <a:t>mind!</a:t>
            </a:r>
          </a:p>
          <a:p>
            <a:pPr lvl="2"/>
            <a:endParaRPr lang="en-US" sz="400" b="1" i="1" dirty="0" smtClean="0">
              <a:solidFill>
                <a:srgbClr val="C00000"/>
              </a:solidFill>
            </a:endParaRPr>
          </a:p>
          <a:p>
            <a:pPr lvl="2"/>
            <a:r>
              <a:rPr lang="en-US" b="1" i="1" dirty="0" smtClean="0"/>
              <a:t>Emphasize high-impact pedagogical practices </a:t>
            </a:r>
            <a:r>
              <a:rPr lang="en-US" dirty="0" smtClean="0"/>
              <a:t>based on hands-on experience. </a:t>
            </a:r>
            <a:endParaRPr lang="en-US" dirty="0"/>
          </a:p>
          <a:p>
            <a:endParaRPr lang="en-US" sz="400" b="1" i="1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12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/>
              <a:t>Short-term Tactic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Recruit faculty professionals qualified to teach and shepherd our curriculum:</a:t>
            </a:r>
          </a:p>
          <a:p>
            <a:endParaRPr lang="en-US" sz="400" dirty="0" smtClean="0"/>
          </a:p>
          <a:p>
            <a:pPr lvl="1"/>
            <a:r>
              <a:rPr lang="en-US" dirty="0" smtClean="0"/>
              <a:t>Cryptography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Digital Forensics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Distributed Systems Security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err="1" smtClean="0"/>
              <a:t>BigData</a:t>
            </a:r>
            <a:r>
              <a:rPr lang="en-US" dirty="0" smtClean="0"/>
              <a:t> Security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Trusted platforms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Mobile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13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Short-term Tactic </a:t>
            </a:r>
            <a:r>
              <a:rPr lang="en-US" b="1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Support student organizations: </a:t>
            </a:r>
          </a:p>
          <a:p>
            <a:pPr lvl="1"/>
            <a:endParaRPr lang="en-US" sz="400" dirty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Offensive Security Society (Computer Science):</a:t>
            </a:r>
            <a:r>
              <a:rPr lang="en-US" dirty="0" smtClean="0"/>
              <a:t> professional group of students interested in cybersecurity.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2"/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ISACA (Business/ISDS): </a:t>
            </a:r>
            <a:r>
              <a:rPr lang="en-US" dirty="0" smtClean="0"/>
              <a:t>a worldwide </a:t>
            </a:r>
            <a:r>
              <a:rPr lang="en-US" dirty="0"/>
              <a:t>association of </a:t>
            </a:r>
            <a:r>
              <a:rPr lang="en-US" dirty="0" smtClean="0"/>
              <a:t>information security professionals </a:t>
            </a:r>
            <a:r>
              <a:rPr lang="en-US" dirty="0"/>
              <a:t>dedicated to the audit, control, and security of information </a:t>
            </a:r>
            <a:r>
              <a:rPr lang="en-US" dirty="0" smtClean="0"/>
              <a:t>systems</a:t>
            </a:r>
            <a:r>
              <a:rPr lang="en-US" dirty="0"/>
              <a:t> </a:t>
            </a:r>
            <a:r>
              <a:rPr lang="en-US" dirty="0" smtClean="0"/>
              <a:t>(CSUF chapter).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14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4953000" cy="3827318"/>
          </a:xfrm>
          <a:prstGeom prst="rect">
            <a:avLst/>
          </a:prstGeom>
        </p:spPr>
      </p:pic>
      <p:pic>
        <p:nvPicPr>
          <p:cNvPr id="4098" name="Picture 2" descr="http://www.bka.lt/uploads/images/kursai/ISACA/Logo%20ISACA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14" y="3886200"/>
            <a:ext cx="3425825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Long-term Tactics (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endParaRPr lang="en-US" sz="400" b="1" dirty="0" smtClean="0">
              <a:solidFill>
                <a:srgbClr val="3333FF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Tactic 1: </a:t>
            </a:r>
            <a:r>
              <a:rPr lang="en-US" dirty="0" smtClean="0"/>
              <a:t>establish undergraduate/graduate advising tracks in security.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400" dirty="0" smtClean="0"/>
          </a:p>
          <a:p>
            <a:r>
              <a:rPr lang="en-US" b="1" dirty="0">
                <a:solidFill>
                  <a:srgbClr val="C00000"/>
                </a:solidFill>
              </a:rPr>
              <a:t>Tactic 2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establish undergraduate/graduate degree programs in cybersecurity.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400" dirty="0" smtClean="0"/>
          </a:p>
          <a:p>
            <a:r>
              <a:rPr lang="en-US" b="1" dirty="0">
                <a:solidFill>
                  <a:srgbClr val="C00000"/>
                </a:solidFill>
              </a:rPr>
              <a:t>Tactic 3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/>
              <a:t>e</a:t>
            </a:r>
            <a:r>
              <a:rPr lang="en-US" dirty="0" smtClean="0"/>
              <a:t>stablish a minor in security.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00" dirty="0" smtClean="0"/>
          </a:p>
          <a:p>
            <a:r>
              <a:rPr lang="en-US" b="1" dirty="0">
                <a:solidFill>
                  <a:srgbClr val="C00000"/>
                </a:solidFill>
              </a:rPr>
              <a:t>Tactic 4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establish vibrant, high-impact, externally funded security research agenda.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15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570"/>
            <a:ext cx="8534400" cy="4876800"/>
          </a:xfrm>
        </p:spPr>
        <p:txBody>
          <a:bodyPr/>
          <a:lstStyle/>
          <a:p>
            <a:endParaRPr lang="en-US" sz="400" b="1" dirty="0" smtClean="0">
              <a:solidFill>
                <a:srgbClr val="3333FF"/>
              </a:solidFill>
            </a:endParaRPr>
          </a:p>
          <a:p>
            <a:endParaRPr lang="en-US" sz="400" b="1" dirty="0" smtClean="0">
              <a:solidFill>
                <a:srgbClr val="3333FF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The Holy Grail: </a:t>
            </a:r>
            <a:r>
              <a:rPr lang="en-US" sz="3600" b="1" i="1" dirty="0" smtClean="0"/>
              <a:t>meet </a:t>
            </a:r>
            <a:r>
              <a:rPr lang="en-US" sz="3600" b="1" i="1" dirty="0"/>
              <a:t>National Security </a:t>
            </a:r>
            <a:r>
              <a:rPr lang="en-US" sz="3600" b="1" i="1" dirty="0" smtClean="0"/>
              <a:t>Agency’s (NSA’s) criteria for becoming a nationally recognized center of excellence in security education!</a:t>
            </a:r>
          </a:p>
          <a:p>
            <a:pPr marL="274320" lvl="1" indent="0">
              <a:buNone/>
            </a:pPr>
            <a:endParaRPr lang="en-US" b="1" i="1" dirty="0" smtClean="0"/>
          </a:p>
          <a:p>
            <a:pPr marL="548640" lvl="2" indent="0">
              <a:buNone/>
            </a:pPr>
            <a:endParaRPr lang="en-US" b="1" i="1" dirty="0" smtClean="0"/>
          </a:p>
          <a:p>
            <a:pPr lvl="1"/>
            <a:endParaRPr lang="en-US" b="1" i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16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026" name="Picture 2" descr="C:\Users\mgofman\AppData\Local\Microsoft\Windows\Temporary Internet Files\Content.IE5\VO45ATI4\MC9002321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7646"/>
            <a:ext cx="3505200" cy="24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oid-life.com/wp-content/uploads/2013/06/NS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1866"/>
            <a:ext cx="2057400" cy="20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/>
              <a:t>Long-term </a:t>
            </a:r>
            <a:r>
              <a:rPr lang="en-US" dirty="0" smtClean="0"/>
              <a:t>Tactics (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17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Access control policies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Virtualization and cloud </a:t>
            </a:r>
            <a:r>
              <a:rPr lang="en-US" dirty="0"/>
              <a:t>s</a:t>
            </a:r>
            <a:r>
              <a:rPr lang="en-US" dirty="0" smtClean="0"/>
              <a:t>ecurity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 security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Biometric authentication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213" y="1661319"/>
            <a:ext cx="3931920" cy="639762"/>
          </a:xfrm>
        </p:spPr>
        <p:txBody>
          <a:bodyPr/>
          <a:lstStyle/>
          <a:p>
            <a:r>
              <a:rPr lang="en-US" sz="3200" dirty="0"/>
              <a:t>Teaching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343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to Computer Security</a:t>
            </a:r>
          </a:p>
          <a:p>
            <a:endParaRPr lang="en-US" dirty="0" smtClean="0"/>
          </a:p>
          <a:p>
            <a:endParaRPr lang="en-US" sz="400" dirty="0"/>
          </a:p>
          <a:p>
            <a:r>
              <a:rPr lang="en-US" dirty="0" smtClean="0"/>
              <a:t>Cryptography</a:t>
            </a:r>
          </a:p>
          <a:p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Network Security</a:t>
            </a:r>
          </a:p>
          <a:p>
            <a:endParaRPr lang="en-US" dirty="0" smtClean="0"/>
          </a:p>
          <a:p>
            <a:endParaRPr lang="en-US" sz="400" dirty="0"/>
          </a:p>
          <a:p>
            <a:r>
              <a:rPr lang="en-US" dirty="0" smtClean="0"/>
              <a:t>Computer Communications</a:t>
            </a:r>
          </a:p>
          <a:p>
            <a:endParaRPr lang="en-US" dirty="0" smtClean="0"/>
          </a:p>
          <a:p>
            <a:endParaRPr lang="en-US" sz="400" dirty="0"/>
          </a:p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2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33400"/>
            <a:ext cx="875982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Things First: Special Thanks to Our Sponsors and Supporters!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3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3074" name="Picture 2" descr="Rayth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3" y="2058585"/>
            <a:ext cx="2705100" cy="5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Bechtel corporation"/>
          <p:cNvSpPr>
            <a:spLocks noChangeAspect="1" noChangeArrowheads="1"/>
          </p:cNvSpPr>
          <p:nvPr/>
        </p:nvSpPr>
        <p:spPr bwMode="auto">
          <a:xfrm>
            <a:off x="155575" y="-579438"/>
            <a:ext cx="14382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upload.wikimedia.org/wikipedia/en/6/6f/Bechte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00" y="3821883"/>
            <a:ext cx="1990685" cy="16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ig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4" y="2807516"/>
            <a:ext cx="3173518" cy="10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bs.twimg.com/profile_images/462540773381001217/9NW6FyB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94" y="1857837"/>
            <a:ext cx="1550842" cy="15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pbs.twimg.com/profile_images/1619312083/tri-logo_black-angle-1_400x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18" y="1775369"/>
            <a:ext cx="1633310" cy="16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3" y="4078803"/>
            <a:ext cx="1752845" cy="130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5" y="4009764"/>
            <a:ext cx="3680365" cy="17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9144000" cy="3891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ECS Security Center: A Vision of Excellence in Cybersecurity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4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5124" name="Picture 4" descr="C:\Users\mgofman\AppData\Local\Microsoft\Windows\Temporary Internet Files\Content.IE5\K5EN42P8\MP9004424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363378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gofman\AppData\Local\Microsoft\Windows\Temporary Internet Files\Content.IE5\Q4PS5K8B\MP900387754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mccd.net/accounts/enriquez/asee-psw/img/EC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242"/>
            <a:ext cx="2514600" cy="11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364890"/>
            <a:ext cx="3590109" cy="26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Cybersecurity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6246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Cybersecurity</a:t>
            </a:r>
            <a:r>
              <a:rPr lang="en-US" dirty="0" smtClean="0"/>
              <a:t>: Measures taken to protect a computer or computer systems against unauthorized access or attack (Merriam-Webster):</a:t>
            </a:r>
          </a:p>
          <a:p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C.I.A.: </a:t>
            </a:r>
            <a:r>
              <a:rPr lang="en-US" dirty="0" smtClean="0"/>
              <a:t>Confidentiality, Integrity, and Availability.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A.A.A.: </a:t>
            </a:r>
            <a:r>
              <a:rPr lang="en-US" dirty="0" smtClean="0"/>
              <a:t>Assurance, Authenticity, Anonymity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What does cybersecurity entail?</a:t>
            </a:r>
          </a:p>
          <a:p>
            <a:endParaRPr lang="en-US" sz="500" dirty="0" smtClean="0"/>
          </a:p>
          <a:p>
            <a:pPr lvl="1"/>
            <a:r>
              <a:rPr lang="en-US" dirty="0" smtClean="0"/>
              <a:t>Application Security</a:t>
            </a:r>
          </a:p>
          <a:p>
            <a:pPr lvl="1"/>
            <a:endParaRPr lang="en-US" sz="500" dirty="0" smtClean="0"/>
          </a:p>
          <a:p>
            <a:pPr lvl="1"/>
            <a:endParaRPr lang="en-US" sz="100" dirty="0" smtClean="0"/>
          </a:p>
          <a:p>
            <a:pPr lvl="1"/>
            <a:r>
              <a:rPr lang="en-US" dirty="0" smtClean="0"/>
              <a:t>Operating System Security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Network Security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Cloud Security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Physical Security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Infrastructure Security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Much more…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-26276"/>
            <a:ext cx="1066800" cy="329184"/>
          </a:xfrm>
        </p:spPr>
        <p:txBody>
          <a:bodyPr/>
          <a:lstStyle/>
          <a:p>
            <a:fld id="{25945062-D1BB-4419-9F3B-7F3683647FB8}" type="slidenum">
              <a:rPr lang="en-US" smtClean="0"/>
              <a:pPr/>
              <a:t>5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473093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 of Cybersecurity: </a:t>
            </a:r>
            <a:r>
              <a:rPr lang="en-US" dirty="0" err="1" smtClean="0"/>
              <a:t>Cyberattacks</a:t>
            </a:r>
            <a:r>
              <a:rPr lang="en-US" dirty="0" smtClean="0"/>
              <a:t> are on the Rise!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5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6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030" name="Picture 6" descr="http://chiefexecutive.net/wp-content/uploads/2011/07/cyber-sabotage-ch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4" t="-1149"/>
          <a:stretch/>
        </p:blipFill>
        <p:spPr bwMode="auto">
          <a:xfrm>
            <a:off x="201386" y="1371600"/>
            <a:ext cx="8256814" cy="54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Improve the State of Cybersecurity? </a:t>
            </a:r>
            <a:r>
              <a:rPr lang="en-US" dirty="0" smtClean="0"/>
              <a:t>Our Mission.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00" b="1" i="1" dirty="0">
              <a:solidFill>
                <a:srgbClr val="C00000"/>
              </a:solidFill>
            </a:endParaRPr>
          </a:p>
          <a:p>
            <a:endParaRPr lang="en-US" sz="500" b="1" i="1" dirty="0">
              <a:solidFill>
                <a:srgbClr val="C00000"/>
              </a:solidFill>
            </a:endParaRPr>
          </a:p>
          <a:p>
            <a:pPr lvl="1"/>
            <a:r>
              <a:rPr lang="en-US" sz="2100" b="1" i="1" dirty="0">
                <a:solidFill>
                  <a:srgbClr val="0000CC"/>
                </a:solidFill>
              </a:rPr>
              <a:t>Produce security talent </a:t>
            </a:r>
            <a:r>
              <a:rPr lang="en-US" sz="2100" b="1" dirty="0"/>
              <a:t>through top-notch security education</a:t>
            </a:r>
            <a:r>
              <a:rPr lang="en-US" sz="2100" b="1" dirty="0" smtClean="0"/>
              <a:t>.</a:t>
            </a:r>
            <a:endParaRPr lang="en-US" sz="2100" b="1" dirty="0"/>
          </a:p>
          <a:p>
            <a:pPr lvl="1"/>
            <a:endParaRPr lang="en-US" sz="500" b="1" dirty="0"/>
          </a:p>
          <a:p>
            <a:pPr lvl="1"/>
            <a:r>
              <a:rPr lang="en-US" sz="2100" b="1" i="1" dirty="0">
                <a:solidFill>
                  <a:srgbClr val="0000CC"/>
                </a:solidFill>
              </a:rPr>
              <a:t>Work symbiotically with industry partners and professionals across different disciplines </a:t>
            </a:r>
            <a:r>
              <a:rPr lang="en-US" sz="2100" b="1" dirty="0"/>
              <a:t>to </a:t>
            </a:r>
            <a:r>
              <a:rPr lang="en-US" sz="2100" b="1" dirty="0" smtClean="0"/>
              <a:t>advance </a:t>
            </a:r>
            <a:r>
              <a:rPr lang="en-US" sz="2100" b="1" smtClean="0"/>
              <a:t>cybersecurity research. </a:t>
            </a:r>
            <a:endParaRPr lang="en-US" sz="2100" b="1" dirty="0" smtClean="0"/>
          </a:p>
          <a:p>
            <a:pPr lvl="1"/>
            <a:endParaRPr lang="en-US" sz="400" b="1" i="1" dirty="0" smtClean="0"/>
          </a:p>
          <a:p>
            <a:pPr lvl="1"/>
            <a:r>
              <a:rPr lang="en-US" sz="2100" b="1" i="1" dirty="0" smtClean="0">
                <a:solidFill>
                  <a:srgbClr val="0000CC"/>
                </a:solidFill>
              </a:rPr>
              <a:t>Serve the broader community </a:t>
            </a:r>
            <a:r>
              <a:rPr lang="en-US" sz="2100" b="1" dirty="0" smtClean="0"/>
              <a:t>by promoting cybersecurity awareness and literacy.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pPr/>
              <a:t>7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Taking Initiative: The Strategy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 1: </a:t>
            </a:r>
            <a:r>
              <a:rPr lang="en-US" b="1" dirty="0" smtClean="0"/>
              <a:t>adapt an interdisciplinary approach to cybersecurity curriculum development:</a:t>
            </a:r>
            <a:endParaRPr lang="en-US" sz="1100" b="1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Computer Science: </a:t>
            </a:r>
            <a:r>
              <a:rPr lang="en-US" dirty="0" smtClean="0"/>
              <a:t>software, system, and network security.</a:t>
            </a:r>
          </a:p>
          <a:p>
            <a:pPr lvl="1"/>
            <a:endParaRPr lang="en-US" sz="100" dirty="0" smtClean="0"/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Electrical Engineering: </a:t>
            </a:r>
            <a:r>
              <a:rPr lang="en-US" dirty="0"/>
              <a:t>s</a:t>
            </a:r>
            <a:r>
              <a:rPr lang="en-US" dirty="0" smtClean="0"/>
              <a:t>ecurity of the electrical grid systems.</a:t>
            </a:r>
          </a:p>
          <a:p>
            <a:pPr lvl="1"/>
            <a:endParaRPr lang="en-US" sz="100" dirty="0" smtClean="0"/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Civil Engineering: </a:t>
            </a:r>
            <a:r>
              <a:rPr lang="en-US" dirty="0"/>
              <a:t>i</a:t>
            </a:r>
            <a:r>
              <a:rPr lang="en-US" dirty="0" smtClean="0"/>
              <a:t>nfrastructure security.</a:t>
            </a:r>
          </a:p>
          <a:p>
            <a:pPr lvl="1"/>
            <a:endParaRPr lang="en-US" sz="100" dirty="0" smtClean="0"/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Business and Information systems: </a:t>
            </a:r>
            <a:r>
              <a:rPr lang="en-US" dirty="0" smtClean="0"/>
              <a:t>Systems auditing, fraud-prevention/detection.</a:t>
            </a:r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Goal </a:t>
            </a:r>
            <a:r>
              <a:rPr lang="en-US" b="1" dirty="0" smtClean="0">
                <a:solidFill>
                  <a:srgbClr val="C00000"/>
                </a:solidFill>
              </a:rPr>
              <a:t>2: </a:t>
            </a:r>
            <a:r>
              <a:rPr lang="en-US" b="1" dirty="0" smtClean="0"/>
              <a:t>support and sponsor student and faculty research in cybersecurity: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Funding opportunities </a:t>
            </a:r>
            <a:r>
              <a:rPr lang="en-US" b="1" dirty="0" smtClean="0"/>
              <a:t>for security research projects.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Engage students </a:t>
            </a:r>
            <a:r>
              <a:rPr lang="en-US" b="1" dirty="0" smtClean="0"/>
              <a:t>in research.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48640" lvl="2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8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/>
              <a:t>Taking the Initiative: </a:t>
            </a:r>
            <a:r>
              <a:rPr lang="en-US" dirty="0" smtClean="0"/>
              <a:t>The Strategy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520"/>
            <a:ext cx="8763000" cy="50292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Goal </a:t>
            </a:r>
            <a:r>
              <a:rPr lang="en-US" b="1" dirty="0" smtClean="0">
                <a:solidFill>
                  <a:srgbClr val="C00000"/>
                </a:solidFill>
              </a:rPr>
              <a:t>3: </a:t>
            </a:r>
            <a:r>
              <a:rPr lang="en-US" dirty="0"/>
              <a:t>Maintain symbiotic ties with </a:t>
            </a:r>
            <a:r>
              <a:rPr lang="en-US" b="1" dirty="0"/>
              <a:t>industry partners</a:t>
            </a:r>
            <a:r>
              <a:rPr lang="en-US" dirty="0"/>
              <a:t>:</a:t>
            </a:r>
          </a:p>
          <a:p>
            <a:endParaRPr lang="en-US" sz="1100" dirty="0"/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Solicit industry feedback </a:t>
            </a:r>
            <a:r>
              <a:rPr lang="en-US" dirty="0"/>
              <a:t>guiding </a:t>
            </a:r>
            <a:r>
              <a:rPr lang="en-US" dirty="0" smtClean="0"/>
              <a:t>security </a:t>
            </a:r>
            <a:r>
              <a:rPr lang="en-US" dirty="0"/>
              <a:t>curriculum </a:t>
            </a:r>
            <a:r>
              <a:rPr lang="en-US" dirty="0" smtClean="0"/>
              <a:t>development.</a:t>
            </a:r>
            <a:endParaRPr lang="en-US" dirty="0"/>
          </a:p>
          <a:p>
            <a:pPr lvl="1"/>
            <a:endParaRPr lang="en-US" sz="100" dirty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Create security </a:t>
            </a:r>
            <a:r>
              <a:rPr lang="en-US" b="1" dirty="0">
                <a:solidFill>
                  <a:srgbClr val="0000CC"/>
                </a:solidFill>
              </a:rPr>
              <a:t>internship </a:t>
            </a:r>
            <a:r>
              <a:rPr lang="en-US" dirty="0"/>
              <a:t>opportunities for students</a:t>
            </a:r>
            <a:r>
              <a:rPr lang="en-US" dirty="0" smtClean="0"/>
              <a:t>.</a:t>
            </a:r>
          </a:p>
          <a:p>
            <a:pPr lvl="1"/>
            <a:endParaRPr lang="en-US" sz="400" dirty="0" smtClean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Build a school-to-industry</a:t>
            </a:r>
            <a:r>
              <a:rPr lang="en-US" b="1" dirty="0">
                <a:solidFill>
                  <a:srgbClr val="0000CC"/>
                </a:solidFill>
              </a:rPr>
              <a:t> pipeline </a:t>
            </a:r>
            <a:r>
              <a:rPr lang="en-US" dirty="0" smtClean="0"/>
              <a:t>supplying industry partners with security talent. </a:t>
            </a:r>
            <a:endParaRPr lang="en-US" dirty="0"/>
          </a:p>
          <a:p>
            <a:pPr lvl="1"/>
            <a:endParaRPr lang="en-US" sz="100" dirty="0"/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Encourage collaborative </a:t>
            </a:r>
            <a:r>
              <a:rPr lang="en-US" b="1" dirty="0">
                <a:solidFill>
                  <a:srgbClr val="0000CC"/>
                </a:solidFill>
              </a:rPr>
              <a:t>research  projects </a:t>
            </a:r>
            <a:r>
              <a:rPr lang="en-US" dirty="0"/>
              <a:t>between ECS faculty and industry professionals.</a:t>
            </a:r>
          </a:p>
          <a:p>
            <a:pPr lvl="1"/>
            <a:endParaRPr lang="en-US" sz="100" dirty="0"/>
          </a:p>
          <a:p>
            <a:pPr lvl="1"/>
            <a:r>
              <a:rPr lang="en-US" dirty="0"/>
              <a:t>Much more…</a:t>
            </a:r>
          </a:p>
          <a:p>
            <a:pPr lvl="1"/>
            <a:endParaRPr lang="en-US" dirty="0"/>
          </a:p>
          <a:p>
            <a:pPr marL="548640" lvl="2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5062-D1BB-4419-9F3B-7F3683647FB8}" type="slidenum">
              <a:rPr lang="en-US" smtClean="0"/>
              <a:t>9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3674</TotalTime>
  <Words>770</Words>
  <Application>Microsoft Office PowerPoint</Application>
  <PresentationFormat>On-screen Show (4:3)</PresentationFormat>
  <Paragraphs>248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Who am I?</vt:lpstr>
      <vt:lpstr>What do I do?</vt:lpstr>
      <vt:lpstr>First Things First: Special Thanks to Our Sponsors and Supporters!</vt:lpstr>
      <vt:lpstr>ECS Security Center: A Vision of Excellence in Cybersecurity</vt:lpstr>
      <vt:lpstr>What is Cybersecurity?</vt:lpstr>
      <vt:lpstr>The State of Cybersecurity: Cyberattacks are on the Rise!</vt:lpstr>
      <vt:lpstr>How Can We Improve the State of Cybersecurity? Our Mission.</vt:lpstr>
      <vt:lpstr>Taking Initiative: The Strategy (1)</vt:lpstr>
      <vt:lpstr>Taking the Initiative: The Strategy (2)</vt:lpstr>
      <vt:lpstr>PowerPoint Presentation</vt:lpstr>
      <vt:lpstr>Short-term Tactic 1</vt:lpstr>
      <vt:lpstr>Short-term Tactic 2</vt:lpstr>
      <vt:lpstr>Short-term Tactic 3</vt:lpstr>
      <vt:lpstr>Short-term Tactic 4</vt:lpstr>
      <vt:lpstr>Long-term Tactics (1)</vt:lpstr>
      <vt:lpstr>Long-term Tactics (2)</vt:lpstr>
      <vt:lpstr>Questions?</vt:lpstr>
    </vt:vector>
  </TitlesOfParts>
  <Company>California State University, Fullerton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ECS &amp; CYBERSECURITY</dc:title>
  <dc:creator>Windows User</dc:creator>
  <cp:lastModifiedBy>Windows User</cp:lastModifiedBy>
  <cp:revision>587</cp:revision>
  <dcterms:created xsi:type="dcterms:W3CDTF">2013-10-28T10:05:03Z</dcterms:created>
  <dcterms:modified xsi:type="dcterms:W3CDTF">2014-11-07T15:19:00Z</dcterms:modified>
</cp:coreProperties>
</file>