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301" r:id="rId3"/>
    <p:sldId id="302" r:id="rId4"/>
    <p:sldId id="289" r:id="rId5"/>
    <p:sldId id="295" r:id="rId6"/>
    <p:sldId id="296" r:id="rId7"/>
    <p:sldId id="305" r:id="rId8"/>
    <p:sldId id="297" r:id="rId9"/>
    <p:sldId id="303" r:id="rId10"/>
    <p:sldId id="294" r:id="rId11"/>
    <p:sldId id="304" r:id="rId12"/>
    <p:sldId id="266" r:id="rId13"/>
    <p:sldId id="29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70B"/>
    <a:srgbClr val="505E71"/>
    <a:srgbClr val="E73535"/>
    <a:srgbClr val="D20000"/>
    <a:srgbClr val="F2A83C"/>
    <a:srgbClr val="A7B3C1"/>
    <a:srgbClr val="D4840E"/>
    <a:srgbClr val="EE9410"/>
    <a:srgbClr val="F3B14F"/>
    <a:srgbClr val="F09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453" autoAdjust="0"/>
  </p:normalViewPr>
  <p:slideViewPr>
    <p:cSldViewPr>
      <p:cViewPr>
        <p:scale>
          <a:sx n="69" d="100"/>
          <a:sy n="69" d="100"/>
        </p:scale>
        <p:origin x="-132" y="-90"/>
      </p:cViewPr>
      <p:guideLst>
        <p:guide orient="horz" pos="93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2E178-B18C-4061-A510-6149941DBE8B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8052-544B-4B7B-9084-213A8278F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2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86190"/>
            <a:ext cx="7772400" cy="71438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3B14F"/>
                </a:solidFill>
                <a:latin typeface="UniversCondC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Hush </a:t>
            </a:r>
            <a:r>
              <a:rPr lang="en-US" dirty="0" err="1" smtClean="0"/>
              <a:t>Hush</a:t>
            </a:r>
            <a:r>
              <a:rPr lang="en-US" dirty="0" smtClean="0"/>
              <a:t>                 info@mask-me.net                213.631.1854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676276" y="4500570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defRPr sz="3300">
                <a:solidFill>
                  <a:srgbClr val="F3B14F"/>
                </a:solidFill>
                <a:latin typeface="UniversCondC" pitchFamily="50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E7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Text under title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05E7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2976" y="571480"/>
            <a:ext cx="7543824" cy="500066"/>
          </a:xfrm>
        </p:spPr>
        <p:txBody>
          <a:bodyPr>
            <a:normAutofit/>
          </a:bodyPr>
          <a:lstStyle>
            <a:lvl1pPr algn="l">
              <a:defRPr sz="3300">
                <a:solidFill>
                  <a:srgbClr val="F3B14F"/>
                </a:solidFill>
                <a:latin typeface="UniversCondC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1170" y="547662"/>
            <a:ext cx="548929" cy="411696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457200" y="6451800"/>
            <a:ext cx="1185842" cy="24447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AC41D-3BB5-46F0-99DF-CB4069BFDCB5}" type="datetimeFigureOut">
              <a:rPr lang="ru-RU" sz="1000" smtClean="0">
                <a:solidFill>
                  <a:srgbClr val="A7B3C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07.11.2014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A7B3C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>
          <a:xfrm>
            <a:off x="2214546" y="6451800"/>
            <a:ext cx="4857784" cy="24447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algn="ctr"/>
            <a:r>
              <a:rPr lang="en-US" sz="1000" dirty="0" smtClean="0">
                <a:solidFill>
                  <a:srgbClr val="A7B3C1"/>
                </a:solidFill>
              </a:rPr>
              <a:t>Hush </a:t>
            </a:r>
            <a:r>
              <a:rPr lang="en-US" sz="1000" dirty="0" err="1" smtClean="0">
                <a:solidFill>
                  <a:srgbClr val="A7B3C1"/>
                </a:solidFill>
              </a:rPr>
              <a:t>Hush</a:t>
            </a:r>
            <a:r>
              <a:rPr lang="en-US" sz="1000" dirty="0" smtClean="0">
                <a:solidFill>
                  <a:srgbClr val="A7B3C1"/>
                </a:solidFill>
              </a:rPr>
              <a:t>                 info@mask-me.net                213.631.1854</a:t>
            </a:r>
            <a:endParaRPr lang="en-US" sz="1000" dirty="0">
              <a:solidFill>
                <a:srgbClr val="A7B3C1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7429520" y="6451800"/>
            <a:ext cx="1257280" cy="24447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8C5EB-1E7D-4CBB-B506-E577F8F4C88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A7B3C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A7B3C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0040" y="571480"/>
            <a:ext cx="7308304" cy="500066"/>
          </a:xfrm>
        </p:spPr>
        <p:txBody>
          <a:bodyPr>
            <a:normAutofit/>
          </a:bodyPr>
          <a:lstStyle>
            <a:lvl1pPr algn="l">
              <a:defRPr sz="3300">
                <a:solidFill>
                  <a:srgbClr val="F3B14F"/>
                </a:solidFill>
                <a:latin typeface="UniversCondC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 descr="H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2" y="553792"/>
            <a:ext cx="548929" cy="411696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457200" y="6451800"/>
            <a:ext cx="1185842" cy="24447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AC41D-3BB5-46F0-99DF-CB4069BFDCB5}" type="datetimeFigureOut">
              <a:rPr lang="ru-RU" sz="1000" smtClean="0">
                <a:solidFill>
                  <a:srgbClr val="A7B3C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07.11.2014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A7B3C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>
          <a:xfrm>
            <a:off x="2214546" y="6451800"/>
            <a:ext cx="4857784" cy="24447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algn="ctr"/>
            <a:r>
              <a:rPr lang="en-US" sz="1000" dirty="0" smtClean="0">
                <a:solidFill>
                  <a:srgbClr val="A7B3C1"/>
                </a:solidFill>
              </a:rPr>
              <a:t>Hush </a:t>
            </a:r>
            <a:r>
              <a:rPr lang="en-US" sz="1000" dirty="0" err="1" smtClean="0">
                <a:solidFill>
                  <a:srgbClr val="A7B3C1"/>
                </a:solidFill>
              </a:rPr>
              <a:t>Hush</a:t>
            </a:r>
            <a:r>
              <a:rPr lang="en-US" sz="1000" dirty="0" smtClean="0">
                <a:solidFill>
                  <a:srgbClr val="A7B3C1"/>
                </a:solidFill>
              </a:rPr>
              <a:t>                 info@mask-me.net                213.631.1854</a:t>
            </a:r>
            <a:endParaRPr lang="en-US" sz="1000" dirty="0">
              <a:solidFill>
                <a:srgbClr val="A7B3C1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7429520" y="6451800"/>
            <a:ext cx="1257280" cy="24447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8C5EB-1E7D-4CBB-B506-E577F8F4C88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A7B3C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A7B3C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			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sample text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/>
            <a:r>
              <a:rPr kumimoji="0" lang="en-US" dirty="0" smtClean="0"/>
              <a:t>Third level</a:t>
            </a:r>
            <a:endParaRPr lang="ru-RU" dirty="0" smtClean="0"/>
          </a:p>
          <a:p>
            <a:pPr lvl="3"/>
            <a:r>
              <a:rPr kumimoji="0" lang="en-US" dirty="0" smtClean="0"/>
              <a:t>Fourth level</a:t>
            </a:r>
            <a:endParaRPr lang="ru-RU" dirty="0" smtClean="0"/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3B14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dirty="0" smtClean="0"/>
              <a:t>Fifth 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3B14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dirty="0" smtClean="0"/>
              <a:t>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71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C41D-3BB5-46F0-99DF-CB4069BFDCB5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71670" y="6356350"/>
            <a:ext cx="500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Hush </a:t>
            </a:r>
            <a:r>
              <a:rPr lang="en-US" dirty="0" err="1" smtClean="0"/>
              <a:t>Hush</a:t>
            </a:r>
            <a:r>
              <a:rPr lang="en-US" dirty="0" smtClean="0"/>
              <a:t>                 info@mask-me.net                213.631.1854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43768" y="6356350"/>
            <a:ext cx="1543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3B14F"/>
        </a:buClr>
        <a:buSzPct val="90000"/>
        <a:buFont typeface="Arial" pitchFamily="34" charset="0"/>
        <a:buChar char="•"/>
        <a:defRPr sz="2800" kern="1200">
          <a:solidFill>
            <a:srgbClr val="505E7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3B14F"/>
        </a:buClr>
        <a:buSzPct val="80000"/>
        <a:buFont typeface="Arial" pitchFamily="34" charset="0"/>
        <a:buChar char="•"/>
        <a:defRPr sz="2200" kern="1200">
          <a:solidFill>
            <a:srgbClr val="505E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3B14F"/>
        </a:buClr>
        <a:buSzPct val="70000"/>
        <a:buFont typeface="Arial" pitchFamily="34" charset="0"/>
        <a:buChar char="•"/>
        <a:defRPr sz="2000" kern="1200">
          <a:solidFill>
            <a:srgbClr val="505E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B14F"/>
        </a:buClr>
        <a:buFont typeface="Arial" pitchFamily="34" charset="0"/>
        <a:buChar char="–"/>
        <a:defRPr sz="2000" kern="1200">
          <a:solidFill>
            <a:srgbClr val="505E7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3B14F"/>
        </a:buClr>
        <a:buSzTx/>
        <a:buFont typeface="Arial" pitchFamily="34" charset="0"/>
        <a:buNone/>
        <a:tabLst/>
        <a:defRPr sz="2000" kern="1200">
          <a:solidFill>
            <a:srgbClr val="505E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933056"/>
            <a:ext cx="7308304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DATA PRIVACY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EMERGING TECHNOLOGIES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Virginia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Mushkatblat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1733350" cy="1285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74899"/>
            <a:ext cx="86409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A5670B"/>
                </a:solidFill>
              </a:rPr>
              <a:t>ANTI VIRUSES</a:t>
            </a:r>
            <a:endParaRPr lang="en-US" sz="2400" b="1" dirty="0">
              <a:solidFill>
                <a:srgbClr val="A5670B"/>
              </a:solidFill>
            </a:endParaRPr>
          </a:p>
          <a:p>
            <a:pPr marL="342900" indent="-342900">
              <a:buClr>
                <a:srgbClr val="F3B14F"/>
              </a:buClr>
              <a:buSzPct val="90000"/>
              <a:buFont typeface="Arial" pitchFamily="34" charset="0"/>
              <a:buChar char="•"/>
            </a:pPr>
            <a:endParaRPr lang="en-US" sz="2200" b="1" dirty="0" smtClean="0">
              <a:solidFill>
                <a:srgbClr val="505E71"/>
              </a:solidFill>
            </a:endParaRPr>
          </a:p>
          <a:p>
            <a:pPr marL="342900" indent="-342900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505E71"/>
                </a:solidFill>
              </a:rPr>
              <a:t>Adaptive </a:t>
            </a:r>
            <a:r>
              <a:rPr lang="en-US" sz="2200" b="1" dirty="0" smtClean="0">
                <a:solidFill>
                  <a:srgbClr val="505E71"/>
                </a:solidFill>
              </a:rPr>
              <a:t>technologies</a:t>
            </a:r>
          </a:p>
          <a:p>
            <a:pPr marL="800100" lvl="1" indent="-342900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505E71"/>
                </a:solidFill>
              </a:rPr>
              <a:t>As the malware adapts so do the antivirus makers</a:t>
            </a:r>
          </a:p>
          <a:p>
            <a:pPr marL="800100" lvl="1" indent="-342900">
              <a:buClr>
                <a:srgbClr val="F3B14F"/>
              </a:buClr>
              <a:buSzPct val="90000"/>
              <a:buFont typeface="Arial" pitchFamily="34" charset="0"/>
              <a:buChar char="•"/>
            </a:pPr>
            <a:endParaRPr lang="en-US" sz="2200" dirty="0" smtClean="0">
              <a:solidFill>
                <a:srgbClr val="505E71"/>
              </a:solidFill>
            </a:endParaRPr>
          </a:p>
          <a:p>
            <a:pPr marL="342900" indent="-342900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505E71"/>
                </a:solidFill>
              </a:rPr>
              <a:t>Virtualizing:</a:t>
            </a:r>
            <a:r>
              <a:rPr lang="en-US" sz="2200" dirty="0" smtClean="0">
                <a:solidFill>
                  <a:srgbClr val="505E71"/>
                </a:solidFill>
              </a:rPr>
              <a:t>  traffic or a page itself</a:t>
            </a:r>
          </a:p>
          <a:p>
            <a:pPr marL="800100" lvl="1" indent="-342900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505E71"/>
                </a:solidFill>
              </a:rPr>
              <a:t>AirGap</a:t>
            </a:r>
            <a:r>
              <a:rPr lang="en-US" sz="2200" dirty="0">
                <a:solidFill>
                  <a:srgbClr val="505E71"/>
                </a:solidFill>
              </a:rPr>
              <a:t>. </a:t>
            </a:r>
            <a:r>
              <a:rPr lang="en-US" sz="2200" dirty="0" smtClean="0">
                <a:solidFill>
                  <a:srgbClr val="505E71"/>
                </a:solidFill>
              </a:rPr>
              <a:t>Virtualization of the page. It </a:t>
            </a:r>
            <a:r>
              <a:rPr lang="en-US" sz="2200" dirty="0">
                <a:solidFill>
                  <a:srgbClr val="505E71"/>
                </a:solidFill>
              </a:rPr>
              <a:t>acts as a barrier against malware designed to get employees to click on an affected </a:t>
            </a:r>
            <a:r>
              <a:rPr lang="en-US" sz="2200" dirty="0" smtClean="0">
                <a:solidFill>
                  <a:srgbClr val="505E71"/>
                </a:solidFill>
              </a:rPr>
              <a:t>link</a:t>
            </a:r>
            <a:endParaRPr lang="en-US" sz="2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40" y="516930"/>
            <a:ext cx="7956376" cy="50006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EMERGING TECHNOLOGIES AND ARCHITECTURES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EMERGING TECHNOLOGIES AND ARCHITECTURES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536" y="1520786"/>
            <a:ext cx="820891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A5670B"/>
                </a:solidFill>
              </a:rPr>
              <a:t>SEPARATION OF CONCERNS:</a:t>
            </a:r>
          </a:p>
          <a:p>
            <a:endParaRPr lang="en-US" sz="2200" dirty="0" smtClean="0">
              <a:solidFill>
                <a:srgbClr val="A5670B"/>
              </a:solidFill>
            </a:endParaRPr>
          </a:p>
          <a:p>
            <a:pPr marL="342900" indent="-342900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505E71"/>
                </a:solidFill>
              </a:rPr>
              <a:t>Mask Me – separating the data from the entity</a:t>
            </a:r>
          </a:p>
          <a:p>
            <a:pPr marL="342900" indent="-342900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505E71"/>
                </a:solidFill>
              </a:rPr>
              <a:t>PEER-To-PEER</a:t>
            </a:r>
          </a:p>
          <a:p>
            <a:pPr marL="342900" indent="-342900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505E71"/>
                </a:solidFill>
              </a:rPr>
              <a:t>GOOGLE’s </a:t>
            </a:r>
            <a:r>
              <a:rPr lang="en-US" sz="2200" dirty="0">
                <a:solidFill>
                  <a:srgbClr val="505E71"/>
                </a:solidFill>
              </a:rPr>
              <a:t>Two Steps Verification</a:t>
            </a:r>
            <a:r>
              <a:rPr lang="en-US" sz="2200" dirty="0"/>
              <a:t> </a:t>
            </a:r>
          </a:p>
          <a:p>
            <a:pPr marL="800100" lvl="1" indent="-342900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200" dirty="0"/>
              <a:t>two-step verification </a:t>
            </a:r>
            <a:r>
              <a:rPr lang="en-US" sz="2200" dirty="0">
                <a:solidFill>
                  <a:srgbClr val="505E71"/>
                </a:solidFill>
              </a:rPr>
              <a:t>feature with</a:t>
            </a:r>
            <a:r>
              <a:rPr lang="en-US" sz="2200" dirty="0"/>
              <a:t> </a:t>
            </a:r>
            <a:r>
              <a:rPr lang="en-US" sz="2200" b="1" dirty="0"/>
              <a:t>Security Key</a:t>
            </a:r>
            <a:r>
              <a:rPr lang="en-US" sz="2200" b="1" dirty="0">
                <a:solidFill>
                  <a:srgbClr val="505E71"/>
                </a:solidFill>
              </a:rPr>
              <a:t>,</a:t>
            </a:r>
            <a:r>
              <a:rPr lang="en-US" sz="2200" dirty="0">
                <a:solidFill>
                  <a:srgbClr val="505E71"/>
                </a:solidFill>
              </a:rPr>
              <a:t> a physical USB second factor that only works after verifying the login site is truly a Google website</a:t>
            </a:r>
            <a:r>
              <a:rPr lang="en-US" sz="2200" dirty="0" smtClean="0">
                <a:solidFill>
                  <a:srgbClr val="505E71"/>
                </a:solidFill>
              </a:rPr>
              <a:t>.</a:t>
            </a:r>
          </a:p>
          <a:p>
            <a:pPr marL="342900" indent="-342900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505E71"/>
                </a:solidFill>
              </a:rPr>
              <a:t>Messenger </a:t>
            </a:r>
            <a:r>
              <a:rPr lang="en-US" sz="2200" dirty="0">
                <a:solidFill>
                  <a:srgbClr val="505E71"/>
                </a:solidFill>
              </a:rPr>
              <a:t>and Notary server </a:t>
            </a:r>
            <a:endParaRPr lang="en-US" sz="2200" dirty="0" smtClean="0">
              <a:solidFill>
                <a:srgbClr val="505E71"/>
              </a:solidFill>
            </a:endParaRPr>
          </a:p>
          <a:p>
            <a:pPr marL="342900" indent="-342900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505E71"/>
                </a:solidFill>
              </a:rPr>
              <a:t>Data </a:t>
            </a:r>
            <a:r>
              <a:rPr lang="en-US" sz="2200" dirty="0">
                <a:solidFill>
                  <a:srgbClr val="505E71"/>
                </a:solidFill>
              </a:rPr>
              <a:t>masking : de-coupled algorithms, centralized audit reporting</a:t>
            </a:r>
          </a:p>
        </p:txBody>
      </p:sp>
    </p:spTree>
    <p:extLst>
      <p:ext uri="{BB962C8B-B14F-4D97-AF65-F5344CB8AC3E}">
        <p14:creationId xmlns:p14="http://schemas.microsoft.com/office/powerpoint/2010/main" val="9764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6404" y="1371247"/>
            <a:ext cx="780599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100" dirty="0" smtClean="0">
                <a:solidFill>
                  <a:srgbClr val="505E71"/>
                </a:solidFill>
              </a:rPr>
              <a:t>Establish </a:t>
            </a:r>
            <a:r>
              <a:rPr lang="en-US" sz="2100" b="1" dirty="0" smtClean="0">
                <a:solidFill>
                  <a:srgbClr val="505E71"/>
                </a:solidFill>
              </a:rPr>
              <a:t>legal base</a:t>
            </a:r>
          </a:p>
          <a:p>
            <a:pPr marL="457200" indent="-457200">
              <a:buAutoNum type="arabicPeriod"/>
            </a:pPr>
            <a:r>
              <a:rPr lang="en-US" sz="2100" dirty="0" smtClean="0">
                <a:solidFill>
                  <a:srgbClr val="505E71"/>
                </a:solidFill>
              </a:rPr>
              <a:t>Implement Identity and Access Management </a:t>
            </a:r>
          </a:p>
          <a:p>
            <a:pPr marL="457200" indent="-457200">
              <a:buAutoNum type="arabicPeriod"/>
            </a:pPr>
            <a:r>
              <a:rPr lang="en-US" sz="2100" dirty="0" smtClean="0">
                <a:solidFill>
                  <a:srgbClr val="505E71"/>
                </a:solidFill>
              </a:rPr>
              <a:t>Data discovery: </a:t>
            </a:r>
          </a:p>
          <a:p>
            <a:pPr lvl="1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505E71"/>
                </a:solidFill>
              </a:rPr>
              <a:t>	discover the databases and other storage</a:t>
            </a:r>
          </a:p>
          <a:p>
            <a:pPr lvl="1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505E71"/>
                </a:solidFill>
              </a:rPr>
              <a:t>	identify </a:t>
            </a:r>
            <a:r>
              <a:rPr lang="en-US" sz="2100" dirty="0" smtClean="0">
                <a:solidFill>
                  <a:srgbClr val="505E71"/>
                </a:solidFill>
              </a:rPr>
              <a:t>sensitive </a:t>
            </a:r>
            <a:r>
              <a:rPr lang="en-US" sz="2100" dirty="0" smtClean="0">
                <a:solidFill>
                  <a:srgbClr val="505E71"/>
                </a:solidFill>
              </a:rPr>
              <a:t>data</a:t>
            </a:r>
          </a:p>
          <a:p>
            <a:pPr lvl="1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505E71"/>
                </a:solidFill>
              </a:rPr>
              <a:t>	identify encryption method ( at-rest, in-transit, in-use)</a:t>
            </a:r>
          </a:p>
          <a:p>
            <a:pPr lvl="1">
              <a:buClr>
                <a:srgbClr val="F3B14F"/>
              </a:buClr>
              <a:buSzPct val="90000"/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505E71"/>
                </a:solidFill>
              </a:rPr>
              <a:t>	identify roles-based masking requirements </a:t>
            </a:r>
          </a:p>
          <a:p>
            <a:pPr marL="457200" indent="-457200">
              <a:buAutoNum type="arabicPeriod" startAt="4"/>
            </a:pPr>
            <a:r>
              <a:rPr lang="en-US" sz="2100" dirty="0" smtClean="0">
                <a:solidFill>
                  <a:srgbClr val="505E71"/>
                </a:solidFill>
              </a:rPr>
              <a:t>Find out vulnerabilities</a:t>
            </a:r>
          </a:p>
          <a:p>
            <a:pPr marL="457200" indent="-457200">
              <a:buAutoNum type="arabicPeriod" startAt="4"/>
            </a:pPr>
            <a:r>
              <a:rPr lang="en-US" sz="2100" dirty="0" smtClean="0">
                <a:solidFill>
                  <a:srgbClr val="505E71"/>
                </a:solidFill>
              </a:rPr>
              <a:t>Fix privileges</a:t>
            </a:r>
          </a:p>
          <a:p>
            <a:pPr marL="457200" indent="-457200">
              <a:buAutoNum type="arabicPeriod" startAt="4"/>
            </a:pPr>
            <a:r>
              <a:rPr lang="en-US" sz="2100" dirty="0" smtClean="0">
                <a:solidFill>
                  <a:srgbClr val="505E71"/>
                </a:solidFill>
              </a:rPr>
              <a:t>Establish protection methods</a:t>
            </a:r>
          </a:p>
          <a:p>
            <a:pPr marL="457200" indent="-457200">
              <a:buAutoNum type="arabicPeriod" startAt="4"/>
            </a:pPr>
            <a:r>
              <a:rPr lang="en-US" sz="2100" dirty="0" smtClean="0">
                <a:solidFill>
                  <a:srgbClr val="505E71"/>
                </a:solidFill>
              </a:rPr>
              <a:t>Audit access, data, and transactions characteristics in real time</a:t>
            </a:r>
          </a:p>
          <a:p>
            <a:pPr marL="457200" indent="-457200">
              <a:buAutoNum type="arabicPeriod" startAt="4"/>
            </a:pPr>
            <a:r>
              <a:rPr lang="en-US" sz="2100" dirty="0" smtClean="0">
                <a:solidFill>
                  <a:srgbClr val="505E71"/>
                </a:solidFill>
              </a:rPr>
              <a:t>Establish notification and response systems</a:t>
            </a:r>
          </a:p>
          <a:p>
            <a:pPr marL="457200" indent="-457200">
              <a:buAutoNum type="arabicPeriod" startAt="4"/>
            </a:pPr>
            <a:r>
              <a:rPr lang="en-US" sz="2100" dirty="0" smtClean="0">
                <a:solidFill>
                  <a:srgbClr val="505E71"/>
                </a:solidFill>
              </a:rPr>
              <a:t>Do the drills</a:t>
            </a:r>
          </a:p>
          <a:p>
            <a:pPr marL="457200" indent="-457200">
              <a:buAutoNum type="arabicPeriod" startAt="4"/>
            </a:pPr>
            <a:r>
              <a:rPr lang="en-US" sz="2100" dirty="0" smtClean="0">
                <a:solidFill>
                  <a:srgbClr val="505E71"/>
                </a:solidFill>
              </a:rPr>
              <a:t>REACT!!!</a:t>
            </a:r>
          </a:p>
          <a:p>
            <a:pPr marL="457200" indent="-457200">
              <a:buAutoNum type="arabicPeriod" startAt="4"/>
            </a:pPr>
            <a:r>
              <a:rPr lang="en-US" sz="2100" dirty="0" smtClean="0">
                <a:solidFill>
                  <a:srgbClr val="505E71"/>
                </a:solidFill>
              </a:rPr>
              <a:t>Report the breaches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0040" y="514772"/>
            <a:ext cx="795637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F3B14F"/>
                </a:solidFill>
                <a:latin typeface="UniversCondC" pitchFamily="50" charset="-52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Appendix: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FRAMEWORK FOR DATABASE SECURITY</a:t>
            </a:r>
          </a:p>
        </p:txBody>
      </p:sp>
    </p:spTree>
    <p:extLst>
      <p:ext uri="{BB962C8B-B14F-4D97-AF65-F5344CB8AC3E}">
        <p14:creationId xmlns:p14="http://schemas.microsoft.com/office/powerpoint/2010/main" val="40882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0" y="520920"/>
            <a:ext cx="7884368" cy="50006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APPENDIX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124744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1200" indent="-4572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000" dirty="0" smtClean="0">
                <a:solidFill>
                  <a:srgbClr val="A5670B"/>
                </a:solidFill>
              </a:rPr>
              <a:t>FRAUD CLASSIFICATION</a:t>
            </a:r>
          </a:p>
          <a:p>
            <a:pPr marL="171450" indent="-28575">
              <a:buClr>
                <a:srgbClr val="F3B14F"/>
              </a:buClr>
              <a:buSzPct val="90000"/>
              <a:tabLst>
                <a:tab pos="520700" algn="l"/>
              </a:tabLst>
            </a:pPr>
            <a:endParaRPr lang="en-US" sz="2000" dirty="0" smtClean="0"/>
          </a:p>
          <a:p>
            <a:pPr marL="171450" indent="-28575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000" dirty="0" smtClean="0">
                <a:solidFill>
                  <a:srgbClr val="A5670B"/>
                </a:solidFill>
              </a:rPr>
              <a:t>Wire and access device fraud:</a:t>
            </a:r>
            <a:r>
              <a:rPr lang="en-US" sz="2000" dirty="0" smtClean="0"/>
              <a:t> </a:t>
            </a:r>
          </a:p>
          <a:p>
            <a:pPr marL="171450" indent="-28575">
              <a:buClr>
                <a:srgbClr val="F3B14F"/>
              </a:buClr>
              <a:buSzPct val="90000"/>
              <a:buFont typeface="Arial" pitchFamily="34" charset="0"/>
              <a:buChar char="•"/>
              <a:tabLst>
                <a:tab pos="520700" algn="l"/>
              </a:tabLst>
            </a:pP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505E71"/>
                </a:solidFill>
              </a:rPr>
              <a:t>unauthorized access to the bank accounts of customers </a:t>
            </a:r>
          </a:p>
          <a:p>
            <a:pPr marL="142875">
              <a:buClr>
                <a:srgbClr val="F3B14F"/>
              </a:buClr>
              <a:buSzPct val="90000"/>
              <a:tabLst>
                <a:tab pos="520700" algn="l"/>
              </a:tabLst>
            </a:pPr>
            <a:endParaRPr lang="en-US" sz="2000" dirty="0" smtClean="0">
              <a:solidFill>
                <a:srgbClr val="A5670B"/>
              </a:solidFill>
            </a:endParaRPr>
          </a:p>
          <a:p>
            <a:pPr marL="142875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000" dirty="0" smtClean="0">
                <a:solidFill>
                  <a:srgbClr val="A5670B"/>
                </a:solidFill>
              </a:rPr>
              <a:t>Identity theft: </a:t>
            </a:r>
          </a:p>
          <a:p>
            <a:pPr marL="601200" indent="-457200">
              <a:buClr>
                <a:srgbClr val="F3B14F"/>
              </a:buClr>
              <a:buSzPct val="90000"/>
              <a:buFont typeface="Arial" pitchFamily="34" charset="0"/>
              <a:buChar char="•"/>
              <a:tabLst>
                <a:tab pos="520700" algn="l"/>
              </a:tabLst>
            </a:pPr>
            <a:r>
              <a:rPr lang="en-US" sz="2000" dirty="0" smtClean="0">
                <a:solidFill>
                  <a:srgbClr val="505E71"/>
                </a:solidFill>
              </a:rPr>
              <a:t>steal identities, </a:t>
            </a:r>
          </a:p>
          <a:p>
            <a:pPr marL="601200" indent="-457200">
              <a:buClr>
                <a:srgbClr val="F3B14F"/>
              </a:buClr>
              <a:buSzPct val="90000"/>
              <a:buFont typeface="Arial" pitchFamily="34" charset="0"/>
              <a:buChar char="•"/>
              <a:tabLst>
                <a:tab pos="520700" algn="l"/>
              </a:tabLst>
            </a:pPr>
            <a:r>
              <a:rPr lang="en-US" sz="2000" dirty="0" smtClean="0">
                <a:solidFill>
                  <a:srgbClr val="505E71"/>
                </a:solidFill>
              </a:rPr>
              <a:t>facilitate the cash-out operations, including transferring money</a:t>
            </a:r>
          </a:p>
          <a:p>
            <a:pPr marL="601200" indent="-457200">
              <a:buClr>
                <a:srgbClr val="F3B14F"/>
              </a:buClr>
              <a:buSzPct val="90000"/>
              <a:buFont typeface="Arial" pitchFamily="34" charset="0"/>
              <a:buChar char="•"/>
              <a:tabLst>
                <a:tab pos="520700" algn="l"/>
              </a:tabLst>
            </a:pPr>
            <a:r>
              <a:rPr lang="en-US" sz="2000" dirty="0" smtClean="0">
                <a:solidFill>
                  <a:srgbClr val="505E71"/>
                </a:solidFill>
              </a:rPr>
              <a:t>making purchases,</a:t>
            </a:r>
          </a:p>
          <a:p>
            <a:pPr marL="601200" indent="-457200">
              <a:buClr>
                <a:srgbClr val="F3B14F"/>
              </a:buClr>
              <a:buSzPct val="90000"/>
              <a:buFont typeface="Arial" pitchFamily="34" charset="0"/>
              <a:buChar char="•"/>
              <a:tabLst>
                <a:tab pos="520700" algn="l"/>
              </a:tabLst>
            </a:pPr>
            <a:r>
              <a:rPr lang="en-US" sz="2000" dirty="0" smtClean="0">
                <a:solidFill>
                  <a:srgbClr val="505E71"/>
                </a:solidFill>
              </a:rPr>
              <a:t>file fraudulent tax returns with the IRS seeking refunds.</a:t>
            </a:r>
          </a:p>
          <a:p>
            <a:pPr marL="601200" indent="-457200">
              <a:buClr>
                <a:srgbClr val="F3B14F"/>
              </a:buClr>
              <a:buSzPct val="90000"/>
              <a:tabLst>
                <a:tab pos="520700" algn="l"/>
              </a:tabLst>
            </a:pPr>
            <a:endParaRPr lang="en-US" sz="2000" dirty="0" smtClean="0">
              <a:solidFill>
                <a:srgbClr val="505E71"/>
              </a:solidFill>
            </a:endParaRPr>
          </a:p>
          <a:p>
            <a:pPr marL="601200" indent="-4572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000" dirty="0" smtClean="0">
                <a:solidFill>
                  <a:srgbClr val="A5670B"/>
                </a:solidFill>
              </a:rPr>
              <a:t>Other threats: </a:t>
            </a:r>
          </a:p>
          <a:p>
            <a:pPr marL="601200" indent="-4572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000" dirty="0" err="1" smtClean="0">
                <a:solidFill>
                  <a:srgbClr val="505E71"/>
                </a:solidFill>
              </a:rPr>
              <a:t>DDoS</a:t>
            </a:r>
            <a:r>
              <a:rPr lang="en-US" sz="2000" dirty="0" smtClean="0">
                <a:solidFill>
                  <a:srgbClr val="505E71"/>
                </a:solidFill>
              </a:rPr>
              <a:t>, Trojans</a:t>
            </a:r>
          </a:p>
          <a:p>
            <a:pPr marL="601200" indent="-457200">
              <a:buClr>
                <a:srgbClr val="F3B14F"/>
              </a:buClr>
              <a:buSzPct val="90000"/>
              <a:tabLst>
                <a:tab pos="520700" algn="l"/>
              </a:tabLst>
            </a:pPr>
            <a:endParaRPr lang="en-US" sz="2000" dirty="0" smtClean="0">
              <a:solidFill>
                <a:srgbClr val="505E71"/>
              </a:solidFill>
            </a:endParaRPr>
          </a:p>
          <a:p>
            <a:pPr marL="1143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000" dirty="0" smtClean="0">
                <a:solidFill>
                  <a:srgbClr val="A5670B"/>
                </a:solidFill>
              </a:rPr>
              <a:t>TECHNICAL KNOW-HOW: </a:t>
            </a:r>
          </a:p>
          <a:p>
            <a:pPr marL="1143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000" dirty="0" smtClean="0">
                <a:solidFill>
                  <a:srgbClr val="505E71"/>
                </a:solidFill>
              </a:rPr>
              <a:t>stealing logins/passwords, reading of the networks traffic, Trojans, SQL injection, firewall penetration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0" y="514570"/>
            <a:ext cx="7956376" cy="50006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INC MAGAZINE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FASTEST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JOB CREATION CHART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412776"/>
            <a:ext cx="64198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6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0" y="520920"/>
            <a:ext cx="7812360" cy="50006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WHY SECURITY?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20019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505E71"/>
                </a:solidFill>
              </a:rPr>
              <a:t>JP MORGAN CHASE</a:t>
            </a:r>
          </a:p>
          <a:p>
            <a:endParaRPr lang="en-US" smtClean="0">
              <a:solidFill>
                <a:srgbClr val="505E71"/>
              </a:solidFill>
            </a:endParaRPr>
          </a:p>
          <a:p>
            <a:r>
              <a:rPr lang="en-US" smtClean="0">
                <a:solidFill>
                  <a:srgbClr val="505E71"/>
                </a:solidFill>
              </a:rPr>
              <a:t>TARGET</a:t>
            </a:r>
          </a:p>
          <a:p>
            <a:endParaRPr lang="en-US" smtClean="0">
              <a:solidFill>
                <a:srgbClr val="505E71"/>
              </a:solidFill>
            </a:endParaRPr>
          </a:p>
          <a:p>
            <a:r>
              <a:rPr lang="en-US" smtClean="0">
                <a:solidFill>
                  <a:srgbClr val="505E71"/>
                </a:solidFill>
              </a:rPr>
              <a:t>HOME DEPOT</a:t>
            </a:r>
            <a:endParaRPr lang="en-US" dirty="0">
              <a:solidFill>
                <a:srgbClr val="505E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8757" y="1412776"/>
            <a:ext cx="15982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505E71"/>
                </a:solidFill>
              </a:rPr>
              <a:t>SNAPCHAT</a:t>
            </a:r>
          </a:p>
          <a:p>
            <a:endParaRPr lang="en-US" smtClean="0">
              <a:solidFill>
                <a:srgbClr val="505E71"/>
              </a:solidFill>
            </a:endParaRPr>
          </a:p>
          <a:p>
            <a:r>
              <a:rPr lang="en-US" smtClean="0">
                <a:solidFill>
                  <a:srgbClr val="505E71"/>
                </a:solidFill>
              </a:rPr>
              <a:t>CSU</a:t>
            </a:r>
          </a:p>
          <a:p>
            <a:endParaRPr lang="en-US" smtClean="0">
              <a:solidFill>
                <a:srgbClr val="505E71"/>
              </a:solidFill>
            </a:endParaRPr>
          </a:p>
          <a:p>
            <a:r>
              <a:rPr lang="en-US" smtClean="0">
                <a:solidFill>
                  <a:srgbClr val="505E71"/>
                </a:solidFill>
              </a:rPr>
              <a:t>Healthcare.gov</a:t>
            </a:r>
            <a:endParaRPr lang="en-US" dirty="0">
              <a:solidFill>
                <a:srgbClr val="505E7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734" y="4365104"/>
            <a:ext cx="4837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05E71"/>
                </a:solidFill>
              </a:rPr>
              <a:t>Memorial </a:t>
            </a:r>
            <a:r>
              <a:rPr lang="en-US" dirty="0">
                <a:solidFill>
                  <a:srgbClr val="505E71"/>
                </a:solidFill>
              </a:rPr>
              <a:t>Hermann </a:t>
            </a:r>
            <a:r>
              <a:rPr lang="en-US" dirty="0" smtClean="0">
                <a:solidFill>
                  <a:srgbClr val="505E71"/>
                </a:solidFill>
              </a:rPr>
              <a:t>Hospital</a:t>
            </a:r>
          </a:p>
          <a:p>
            <a:endParaRPr lang="en-US" dirty="0">
              <a:solidFill>
                <a:srgbClr val="505E71"/>
              </a:solidFill>
            </a:endParaRPr>
          </a:p>
          <a:p>
            <a:r>
              <a:rPr lang="en-US" dirty="0" err="1">
                <a:solidFill>
                  <a:srgbClr val="505E71"/>
                </a:solidFill>
              </a:rPr>
              <a:t>AltaMed</a:t>
            </a:r>
            <a:r>
              <a:rPr lang="en-US" dirty="0">
                <a:solidFill>
                  <a:srgbClr val="505E71"/>
                </a:solidFill>
              </a:rPr>
              <a:t> Health </a:t>
            </a:r>
            <a:r>
              <a:rPr lang="en-US" dirty="0" smtClean="0">
                <a:solidFill>
                  <a:srgbClr val="505E71"/>
                </a:solidFill>
              </a:rPr>
              <a:t>Services</a:t>
            </a:r>
          </a:p>
          <a:p>
            <a:endParaRPr lang="en-US" dirty="0">
              <a:solidFill>
                <a:srgbClr val="505E71"/>
              </a:solidFill>
            </a:endParaRPr>
          </a:p>
          <a:p>
            <a:r>
              <a:rPr lang="en-US" dirty="0">
                <a:solidFill>
                  <a:srgbClr val="505E71"/>
                </a:solidFill>
              </a:rPr>
              <a:t>Beachwood-Lakewood Plastic </a:t>
            </a:r>
            <a:r>
              <a:rPr lang="en-US" dirty="0" smtClean="0">
                <a:solidFill>
                  <a:srgbClr val="505E71"/>
                </a:solidFill>
              </a:rPr>
              <a:t>Surgery</a:t>
            </a:r>
            <a:endParaRPr lang="en-US" dirty="0">
              <a:solidFill>
                <a:srgbClr val="505E7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6486" y="3592335"/>
            <a:ext cx="8948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A5670B"/>
                </a:solidFill>
              </a:rPr>
              <a:t>LAST </a:t>
            </a:r>
            <a:r>
              <a:rPr lang="en-US" sz="2400" dirty="0" smtClean="0">
                <a:solidFill>
                  <a:srgbClr val="A5670B"/>
                </a:solidFill>
              </a:rPr>
              <a:t>MONTH MEDICAL DATA BREACHES – DATA STOLEN BY INSIDERS</a:t>
            </a:r>
            <a:endParaRPr lang="en-US" sz="2400" dirty="0">
              <a:solidFill>
                <a:srgbClr val="A567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0" y="520920"/>
            <a:ext cx="7812360" cy="50006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THREAT CLASSIFICATIONS: WHO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acker pi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299" y="2276900"/>
            <a:ext cx="8181157" cy="3744388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251520" y="1147391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200" indent="-4572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200" dirty="0" smtClean="0">
                <a:solidFill>
                  <a:srgbClr val="A5670B"/>
                </a:solidFill>
              </a:rPr>
              <a:t>EXTERNAL THREAT: </a:t>
            </a:r>
            <a:r>
              <a:rPr lang="en-US" sz="2200" dirty="0" smtClean="0">
                <a:solidFill>
                  <a:srgbClr val="F2A83C"/>
                </a:solidFill>
              </a:rPr>
              <a:t>STOLEN LAPTPS &gt; THE HACKER ( insurance study)</a:t>
            </a:r>
          </a:p>
          <a:p>
            <a:pPr marL="601200" indent="-4572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200" dirty="0">
                <a:solidFill>
                  <a:srgbClr val="505E71"/>
                </a:solidFill>
              </a:rPr>
              <a:t>malicious outsider (s)</a:t>
            </a:r>
            <a:endParaRPr lang="en-US" sz="2200" dirty="0">
              <a:solidFill>
                <a:srgbClr val="A567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0" y="516930"/>
            <a:ext cx="7884368" cy="50006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THREAT CLASSIFICATIONS: WHO part2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608" y="2257318"/>
            <a:ext cx="6250294" cy="381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/>
          <p:nvPr/>
        </p:nvSpPr>
        <p:spPr>
          <a:xfrm>
            <a:off x="251520" y="1124744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200" indent="-4572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200" dirty="0" smtClean="0">
                <a:solidFill>
                  <a:srgbClr val="A5670B"/>
                </a:solidFill>
              </a:rPr>
              <a:t>INTERNAL THREAT: </a:t>
            </a:r>
            <a:r>
              <a:rPr lang="en-US" sz="2200" dirty="0" smtClean="0">
                <a:solidFill>
                  <a:srgbClr val="F2A83C"/>
                </a:solidFill>
              </a:rPr>
              <a:t>THE THIEF</a:t>
            </a:r>
          </a:p>
          <a:p>
            <a:pPr marL="601200" indent="-4572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200" dirty="0" smtClean="0">
                <a:solidFill>
                  <a:srgbClr val="505E71"/>
                </a:solidFill>
              </a:rPr>
              <a:t>malicious outsider (s)</a:t>
            </a:r>
            <a:endParaRPr lang="en-US" sz="2200" dirty="0">
              <a:solidFill>
                <a:srgbClr val="A5670B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75" y="2921478"/>
            <a:ext cx="795141" cy="137161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445608" y="2259066"/>
            <a:ext cx="1533007" cy="5633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86858" y="2259066"/>
            <a:ext cx="1533007" cy="5633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62895" y="2259065"/>
            <a:ext cx="1533007" cy="6857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622053" y="2299209"/>
            <a:ext cx="117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Insider’s trade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39816" y="229127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Rare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83734" y="2299209"/>
            <a:ext cx="1440160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Selling PII,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sabotage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15382" y="2259066"/>
            <a:ext cx="1533007" cy="6144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059605" y="2299209"/>
            <a:ext cx="1440160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Selling PII on the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“black market”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5400000">
            <a:off x="3573062" y="2252051"/>
            <a:ext cx="417647" cy="1533007"/>
          </a:xfrm>
          <a:prstGeom prst="homePlate">
            <a:avLst/>
          </a:prstGeom>
          <a:solidFill>
            <a:srgbClr val="E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47619" y="2820729"/>
            <a:ext cx="1251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Production user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7" name="Пятиугольник 26"/>
          <p:cNvSpPr/>
          <p:nvPr/>
        </p:nvSpPr>
        <p:spPr>
          <a:xfrm rot="5400000">
            <a:off x="2003288" y="2237649"/>
            <a:ext cx="417647" cy="1533007"/>
          </a:xfrm>
          <a:prstGeom prst="homePlate">
            <a:avLst/>
          </a:prstGeom>
          <a:solidFill>
            <a:srgbClr val="E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584632" y="2806327"/>
            <a:ext cx="1251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CxO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4" name="Пятиугольник 33"/>
          <p:cNvSpPr/>
          <p:nvPr/>
        </p:nvSpPr>
        <p:spPr>
          <a:xfrm rot="5400000">
            <a:off x="5144538" y="2251935"/>
            <a:ext cx="417647" cy="1533007"/>
          </a:xfrm>
          <a:prstGeom prst="homePlate">
            <a:avLst/>
          </a:prstGeom>
          <a:solidFill>
            <a:srgbClr val="E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710956" y="2820613"/>
            <a:ext cx="1251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DBA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6" name="Пятиугольник 35"/>
          <p:cNvSpPr/>
          <p:nvPr/>
        </p:nvSpPr>
        <p:spPr>
          <a:xfrm rot="5400000">
            <a:off x="6720575" y="2252711"/>
            <a:ext cx="417647" cy="1533007"/>
          </a:xfrm>
          <a:prstGeom prst="homePlate">
            <a:avLst/>
          </a:prstGeom>
          <a:solidFill>
            <a:srgbClr val="E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286993" y="2821389"/>
            <a:ext cx="1251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Developer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0" y="514330"/>
            <a:ext cx="7812360" cy="50006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THREAT CLASSIFICATIONS: WHO part3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7920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200" indent="-4572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200" dirty="0" smtClean="0">
                <a:solidFill>
                  <a:srgbClr val="A5670B"/>
                </a:solidFill>
              </a:rPr>
              <a:t>INTERNAL / EXTERNAL COMBINATION THREAT: </a:t>
            </a:r>
            <a:r>
              <a:rPr lang="en-US" sz="2200" dirty="0" smtClean="0">
                <a:solidFill>
                  <a:srgbClr val="F2A83C"/>
                </a:solidFill>
              </a:rPr>
              <a:t>THE NAÏVE </a:t>
            </a:r>
          </a:p>
          <a:p>
            <a:pPr marL="1440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200" dirty="0" smtClean="0">
                <a:solidFill>
                  <a:srgbClr val="505E71"/>
                </a:solidFill>
              </a:rPr>
              <a:t>The unintentional insider un-suspecting employees victims to fishing ; reckless abusers </a:t>
            </a:r>
            <a:endParaRPr lang="en-US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7776864" cy="3733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124744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05E71"/>
                </a:solidFill>
              </a:rPr>
              <a:t>LIABILITY : </a:t>
            </a:r>
          </a:p>
          <a:p>
            <a:r>
              <a:rPr lang="en-US" dirty="0">
                <a:solidFill>
                  <a:srgbClr val="505E71"/>
                </a:solidFill>
              </a:rPr>
              <a:t>	</a:t>
            </a:r>
            <a:r>
              <a:rPr lang="en-US" dirty="0" smtClean="0">
                <a:solidFill>
                  <a:srgbClr val="505E71"/>
                </a:solidFill>
              </a:rPr>
              <a:t>Target puts the costs at </a:t>
            </a:r>
            <a:r>
              <a:rPr lang="en-US" b="1" dirty="0" smtClean="0">
                <a:solidFill>
                  <a:srgbClr val="505E71"/>
                </a:solidFill>
              </a:rPr>
              <a:t>$148 </a:t>
            </a:r>
            <a:r>
              <a:rPr lang="en-US" b="1" dirty="0">
                <a:solidFill>
                  <a:srgbClr val="505E71"/>
                </a:solidFill>
              </a:rPr>
              <a:t>million in the second quarter</a:t>
            </a:r>
            <a:endParaRPr lang="en-US" b="1" dirty="0" smtClean="0">
              <a:solidFill>
                <a:srgbClr val="505E71"/>
              </a:solidFill>
            </a:endParaRPr>
          </a:p>
          <a:p>
            <a:r>
              <a:rPr lang="en-US" dirty="0" smtClean="0">
                <a:solidFill>
                  <a:srgbClr val="505E71"/>
                </a:solidFill>
              </a:rPr>
              <a:t>	</a:t>
            </a:r>
            <a:endParaRPr lang="en-US" dirty="0">
              <a:solidFill>
                <a:srgbClr val="505E71"/>
              </a:solidFill>
            </a:endParaRPr>
          </a:p>
          <a:p>
            <a:r>
              <a:rPr lang="en-US" dirty="0" smtClean="0">
                <a:solidFill>
                  <a:srgbClr val="505E71"/>
                </a:solidFill>
              </a:rPr>
              <a:t>REPUTATION :  PUTTING ONESELF INTO VICTIM SHOES</a:t>
            </a:r>
          </a:p>
          <a:p>
            <a:r>
              <a:rPr lang="en-US" dirty="0" smtClean="0">
                <a:solidFill>
                  <a:srgbClr val="505E71"/>
                </a:solidFill>
              </a:rPr>
              <a:t>           NOTIFICATION LAWS</a:t>
            </a:r>
          </a:p>
          <a:p>
            <a:endParaRPr lang="en-US" dirty="0">
              <a:solidFill>
                <a:srgbClr val="505E71"/>
              </a:solidFill>
            </a:endParaRPr>
          </a:p>
          <a:p>
            <a:r>
              <a:rPr lang="en-US" dirty="0" smtClean="0">
                <a:solidFill>
                  <a:srgbClr val="505E71"/>
                </a:solidFill>
              </a:rPr>
              <a:t>LESSER –KNOWN COSTS:</a:t>
            </a:r>
          </a:p>
          <a:p>
            <a:r>
              <a:rPr lang="en-US" dirty="0" smtClean="0">
                <a:solidFill>
                  <a:srgbClr val="505E71"/>
                </a:solidFill>
              </a:rPr>
              <a:t>          FINES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05E71"/>
                </a:solidFill>
              </a:rPr>
              <a:t>FTC ( minimum 10,000 fine for non-compliance in GLBA) </a:t>
            </a:r>
          </a:p>
          <a:p>
            <a:pPr lvl="1"/>
            <a:r>
              <a:rPr lang="en-US" dirty="0">
                <a:solidFill>
                  <a:srgbClr val="505E71"/>
                </a:solidFill>
              </a:rPr>
              <a:t>	</a:t>
            </a:r>
            <a:r>
              <a:rPr lang="en-US" dirty="0" smtClean="0">
                <a:solidFill>
                  <a:srgbClr val="505E71"/>
                </a:solidFill>
              </a:rPr>
              <a:t>	</a:t>
            </a:r>
            <a:r>
              <a:rPr lang="en-US" b="1" dirty="0" smtClean="0">
                <a:solidFill>
                  <a:srgbClr val="505E71"/>
                </a:solidFill>
              </a:rPr>
              <a:t>MONEY GRAMM experienced $100, 000 FINE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05E71"/>
                </a:solidFill>
              </a:rPr>
              <a:t>CA </a:t>
            </a:r>
            <a:r>
              <a:rPr lang="en-US" dirty="0">
                <a:solidFill>
                  <a:srgbClr val="505E71"/>
                </a:solidFill>
              </a:rPr>
              <a:t>Supreme Court ruled Zip Codes are PII; $1000 per violation for </a:t>
            </a:r>
            <a:r>
              <a:rPr lang="en-US" dirty="0" smtClean="0">
                <a:solidFill>
                  <a:srgbClr val="505E71"/>
                </a:solidFill>
              </a:rPr>
              <a:t> retailers </a:t>
            </a:r>
            <a:r>
              <a:rPr lang="en-US" dirty="0">
                <a:solidFill>
                  <a:srgbClr val="505E71"/>
                </a:solidFill>
              </a:rPr>
              <a:t>who ask for Zip code at point of </a:t>
            </a:r>
            <a:r>
              <a:rPr lang="en-US" dirty="0" smtClean="0">
                <a:solidFill>
                  <a:srgbClr val="505E71"/>
                </a:solidFill>
              </a:rPr>
              <a:t>sale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505E71"/>
                </a:solidFill>
              </a:rPr>
              <a:t>Auditing </a:t>
            </a:r>
            <a:r>
              <a:rPr lang="en-US" dirty="0">
                <a:solidFill>
                  <a:srgbClr val="505E71"/>
                </a:solidFill>
              </a:rPr>
              <a:t>and </a:t>
            </a:r>
            <a:r>
              <a:rPr lang="en-US" dirty="0" smtClean="0">
                <a:solidFill>
                  <a:srgbClr val="505E71"/>
                </a:solidFill>
              </a:rPr>
              <a:t>insurance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05E71"/>
                </a:solidFill>
              </a:rPr>
              <a:t>Regaining </a:t>
            </a:r>
            <a:r>
              <a:rPr lang="en-US" dirty="0">
                <a:solidFill>
                  <a:srgbClr val="505E71"/>
                </a:solidFill>
              </a:rPr>
              <a:t>good will (e.g. target credit monitoring)</a:t>
            </a:r>
          </a:p>
          <a:p>
            <a:endParaRPr lang="en-US" dirty="0" smtClean="0">
              <a:solidFill>
                <a:srgbClr val="505E71"/>
              </a:solidFill>
            </a:endParaRPr>
          </a:p>
          <a:p>
            <a:endParaRPr lang="en-US" dirty="0">
              <a:solidFill>
                <a:srgbClr val="505E71"/>
              </a:solidFill>
            </a:endParaRPr>
          </a:p>
          <a:p>
            <a:endParaRPr lang="en-US" dirty="0">
              <a:solidFill>
                <a:srgbClr val="505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0" y="523280"/>
            <a:ext cx="7956376" cy="50006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TRADITIONAL SOLUTIONS: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EXTERNAL THREAT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341929"/>
            <a:ext cx="59555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200" indent="-4572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200" dirty="0" smtClean="0">
                <a:solidFill>
                  <a:srgbClr val="A5670B"/>
                </a:solidFill>
              </a:rPr>
              <a:t>TRADITIONAL SOLUTIONS FOR OUTSIDER THREAT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470" y="1671766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200" dirty="0" smtClean="0">
                <a:solidFill>
                  <a:srgbClr val="A5670B"/>
                </a:solidFill>
              </a:rPr>
              <a:t>Operations: </a:t>
            </a:r>
          </a:p>
          <a:p>
            <a:pPr marL="144000">
              <a:buClr>
                <a:srgbClr val="F3B14F"/>
              </a:buClr>
              <a:buSzPct val="90000"/>
              <a:tabLst>
                <a:tab pos="520700" algn="l"/>
              </a:tabLst>
            </a:pPr>
            <a:endParaRPr lang="en-US" sz="2200" dirty="0" smtClean="0">
              <a:solidFill>
                <a:srgbClr val="A5670B"/>
              </a:solidFill>
            </a:endParaRPr>
          </a:p>
          <a:p>
            <a:pPr marL="1440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200" dirty="0" smtClean="0">
                <a:solidFill>
                  <a:srgbClr val="505E71"/>
                </a:solidFill>
              </a:rPr>
              <a:t>Firewalls • Network Monitoring Against DDOS </a:t>
            </a:r>
            <a:r>
              <a:rPr lang="en-US" sz="2200" dirty="0">
                <a:solidFill>
                  <a:srgbClr val="505E71"/>
                </a:solidFill>
              </a:rPr>
              <a:t>• Anti </a:t>
            </a:r>
            <a:r>
              <a:rPr lang="en-US" sz="2200" dirty="0" smtClean="0">
                <a:solidFill>
                  <a:srgbClr val="505E71"/>
                </a:solidFill>
              </a:rPr>
              <a:t>Viruses</a:t>
            </a:r>
          </a:p>
          <a:p>
            <a:pPr marL="601200" indent="-457200">
              <a:buClr>
                <a:srgbClr val="F3B14F"/>
              </a:buClr>
              <a:buSzPct val="90000"/>
              <a:buFont typeface="Arial" pitchFamily="34" charset="0"/>
              <a:buChar char="•"/>
              <a:tabLst>
                <a:tab pos="520700" algn="l"/>
              </a:tabLst>
            </a:pPr>
            <a:endParaRPr lang="en-US" sz="2200" dirty="0" smtClean="0">
              <a:solidFill>
                <a:srgbClr val="505E71"/>
              </a:solidFill>
            </a:endParaRPr>
          </a:p>
          <a:p>
            <a:pPr marL="1440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200" dirty="0" smtClean="0">
                <a:solidFill>
                  <a:srgbClr val="A5670B"/>
                </a:solidFill>
              </a:rPr>
              <a:t>Development:</a:t>
            </a:r>
          </a:p>
          <a:p>
            <a:pPr marL="1440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200" dirty="0" smtClean="0">
                <a:solidFill>
                  <a:srgbClr val="505E71"/>
                </a:solidFill>
              </a:rPr>
              <a:t>Encryption on different levels: </a:t>
            </a:r>
          </a:p>
          <a:p>
            <a:pPr marL="486900" indent="-342900">
              <a:buClr>
                <a:srgbClr val="F3B14F"/>
              </a:buClr>
              <a:buSzPct val="90000"/>
              <a:buFont typeface="Arial" pitchFamily="34" charset="0"/>
              <a:buChar char="•"/>
              <a:tabLst>
                <a:tab pos="520700" algn="l"/>
              </a:tabLst>
            </a:pPr>
            <a:r>
              <a:rPr lang="en-US" sz="2200" dirty="0" smtClean="0">
                <a:solidFill>
                  <a:srgbClr val="505E71"/>
                </a:solidFill>
              </a:rPr>
              <a:t>at Rest (</a:t>
            </a:r>
            <a:r>
              <a:rPr lang="en-US" sz="2200" dirty="0" err="1" smtClean="0">
                <a:solidFill>
                  <a:srgbClr val="505E71"/>
                </a:solidFill>
              </a:rPr>
              <a:t>symm</a:t>
            </a:r>
            <a:r>
              <a:rPr lang="en-US" sz="2200" dirty="0" smtClean="0">
                <a:solidFill>
                  <a:srgbClr val="505E71"/>
                </a:solidFill>
              </a:rPr>
              <a:t>, </a:t>
            </a:r>
            <a:r>
              <a:rPr lang="en-US" sz="2200" dirty="0" err="1" smtClean="0">
                <a:solidFill>
                  <a:srgbClr val="505E71"/>
                </a:solidFill>
              </a:rPr>
              <a:t>asymm</a:t>
            </a:r>
            <a:r>
              <a:rPr lang="en-US" sz="2200" dirty="0" smtClean="0">
                <a:solidFill>
                  <a:srgbClr val="505E71"/>
                </a:solidFill>
              </a:rPr>
              <a:t>)</a:t>
            </a:r>
          </a:p>
          <a:p>
            <a:pPr marL="486900" indent="-342900">
              <a:buClr>
                <a:srgbClr val="F3B14F"/>
              </a:buClr>
              <a:buSzPct val="90000"/>
              <a:buFont typeface="Arial" pitchFamily="34" charset="0"/>
              <a:buChar char="•"/>
              <a:tabLst>
                <a:tab pos="520700" algn="l"/>
              </a:tabLst>
            </a:pPr>
            <a:r>
              <a:rPr lang="en-US" sz="2200" dirty="0" smtClean="0">
                <a:solidFill>
                  <a:srgbClr val="505E71"/>
                </a:solidFill>
              </a:rPr>
              <a:t>in transit (</a:t>
            </a:r>
            <a:r>
              <a:rPr lang="en-US" sz="2200" dirty="0" err="1" smtClean="0">
                <a:solidFill>
                  <a:srgbClr val="505E71"/>
                </a:solidFill>
              </a:rPr>
              <a:t>ssl,tls</a:t>
            </a:r>
            <a:r>
              <a:rPr lang="en-US" sz="2200" dirty="0" smtClean="0">
                <a:solidFill>
                  <a:srgbClr val="505E71"/>
                </a:solidFill>
              </a:rPr>
              <a:t>)</a:t>
            </a:r>
          </a:p>
          <a:p>
            <a:pPr marL="144000">
              <a:buClr>
                <a:srgbClr val="F3B14F"/>
              </a:buClr>
              <a:buSzPct val="90000"/>
              <a:tabLst>
                <a:tab pos="520700" algn="l"/>
              </a:tabLst>
            </a:pPr>
            <a:endParaRPr lang="en-US" sz="2200" dirty="0">
              <a:solidFill>
                <a:srgbClr val="505E71"/>
              </a:solidFill>
            </a:endParaRPr>
          </a:p>
          <a:p>
            <a:pPr marL="1440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200" dirty="0" smtClean="0">
                <a:solidFill>
                  <a:srgbClr val="505E71"/>
                </a:solidFill>
              </a:rPr>
              <a:t>Architectural decisions, or so called </a:t>
            </a:r>
            <a:r>
              <a:rPr lang="en-US" sz="2200" b="1" dirty="0" smtClean="0">
                <a:solidFill>
                  <a:srgbClr val="505E71"/>
                </a:solidFill>
              </a:rPr>
              <a:t>Privacy by Design</a:t>
            </a:r>
            <a:r>
              <a:rPr lang="en-US" sz="2200" dirty="0" smtClean="0">
                <a:solidFill>
                  <a:srgbClr val="505E71"/>
                </a:solidFill>
              </a:rPr>
              <a:t>:</a:t>
            </a:r>
          </a:p>
          <a:p>
            <a:pPr marL="486900" indent="-342900">
              <a:buClr>
                <a:srgbClr val="F3B14F"/>
              </a:buClr>
              <a:buSzPct val="90000"/>
              <a:buFont typeface="Arial" pitchFamily="34" charset="0"/>
              <a:buChar char="•"/>
              <a:tabLst>
                <a:tab pos="520700" algn="l"/>
              </a:tabLst>
            </a:pPr>
            <a:r>
              <a:rPr lang="en-US" sz="2200" dirty="0" smtClean="0">
                <a:solidFill>
                  <a:srgbClr val="505E71"/>
                </a:solidFill>
              </a:rPr>
              <a:t>use of stored procedures and proper use of encapsulation in code</a:t>
            </a:r>
          </a:p>
          <a:p>
            <a:pPr marL="486900" indent="-342900">
              <a:buClr>
                <a:srgbClr val="F3B14F"/>
              </a:buClr>
              <a:buSzPct val="90000"/>
              <a:buFont typeface="Arial" pitchFamily="34" charset="0"/>
              <a:buChar char="•"/>
              <a:tabLst>
                <a:tab pos="520700" algn="l"/>
              </a:tabLst>
            </a:pPr>
            <a:r>
              <a:rPr lang="en-US" sz="2200" dirty="0" smtClean="0">
                <a:solidFill>
                  <a:srgbClr val="505E71"/>
                </a:solidFill>
              </a:rPr>
              <a:t>Identity Access Management</a:t>
            </a:r>
          </a:p>
          <a:p>
            <a:pPr marL="144000">
              <a:buClr>
                <a:srgbClr val="F3B14F"/>
              </a:buClr>
              <a:buSzPct val="90000"/>
              <a:tabLst>
                <a:tab pos="520700" algn="l"/>
              </a:tabLst>
            </a:pPr>
            <a:endParaRPr lang="en-US" sz="2200" dirty="0">
              <a:solidFill>
                <a:srgbClr val="505E71"/>
              </a:solidFill>
            </a:endParaRPr>
          </a:p>
          <a:p>
            <a:pPr marL="144000">
              <a:buClr>
                <a:srgbClr val="F3B14F"/>
              </a:buClr>
              <a:buSzPct val="90000"/>
              <a:tabLst>
                <a:tab pos="520700" algn="l"/>
              </a:tabLst>
            </a:pPr>
            <a:r>
              <a:rPr lang="en-US" sz="2200" dirty="0" smtClean="0">
                <a:solidFill>
                  <a:srgbClr val="A5670B"/>
                </a:solidFill>
              </a:rPr>
              <a:t>More technical solutions plus  LEGAL: </a:t>
            </a:r>
            <a:r>
              <a:rPr lang="en-US" sz="2200" dirty="0" smtClean="0">
                <a:solidFill>
                  <a:srgbClr val="505E71"/>
                </a:solidFill>
              </a:rPr>
              <a:t>PRIVACY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0" y="523280"/>
            <a:ext cx="7956376" cy="50006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INTERNAL THREAT SOLUTIONS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815" y="1412776"/>
            <a:ext cx="28210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05E71"/>
                </a:solidFill>
              </a:rPr>
              <a:t>ENCRIPTION</a:t>
            </a:r>
          </a:p>
          <a:p>
            <a:endParaRPr lang="en-US" dirty="0" smtClean="0">
              <a:solidFill>
                <a:srgbClr val="505E71"/>
              </a:solidFill>
            </a:endParaRPr>
          </a:p>
          <a:p>
            <a:endParaRPr lang="en-US" dirty="0" smtClean="0">
              <a:solidFill>
                <a:srgbClr val="505E71"/>
              </a:solidFill>
            </a:endParaRPr>
          </a:p>
          <a:p>
            <a:endParaRPr lang="en-US" dirty="0">
              <a:solidFill>
                <a:srgbClr val="505E71"/>
              </a:solidFill>
            </a:endParaRPr>
          </a:p>
          <a:p>
            <a:endParaRPr lang="en-US" dirty="0" smtClean="0">
              <a:solidFill>
                <a:srgbClr val="505E71"/>
              </a:solidFill>
            </a:endParaRPr>
          </a:p>
          <a:p>
            <a:endParaRPr lang="en-US" dirty="0">
              <a:solidFill>
                <a:srgbClr val="505E71"/>
              </a:solidFill>
            </a:endParaRPr>
          </a:p>
          <a:p>
            <a:endParaRPr lang="en-US" dirty="0" smtClean="0">
              <a:solidFill>
                <a:srgbClr val="505E71"/>
              </a:solidFill>
            </a:endParaRPr>
          </a:p>
          <a:p>
            <a:endParaRPr lang="en-US" dirty="0">
              <a:solidFill>
                <a:srgbClr val="505E71"/>
              </a:solidFill>
            </a:endParaRPr>
          </a:p>
          <a:p>
            <a:endParaRPr lang="en-US" dirty="0" smtClean="0">
              <a:solidFill>
                <a:srgbClr val="505E71"/>
              </a:solidFill>
            </a:endParaRPr>
          </a:p>
          <a:p>
            <a:r>
              <a:rPr lang="en-US" dirty="0" smtClean="0">
                <a:solidFill>
                  <a:srgbClr val="505E71"/>
                </a:solidFill>
              </a:rPr>
              <a:t>DATA MASKING</a:t>
            </a:r>
          </a:p>
          <a:p>
            <a:endParaRPr lang="en-US" dirty="0" smtClean="0">
              <a:solidFill>
                <a:srgbClr val="505E71"/>
              </a:solidFill>
            </a:endParaRPr>
          </a:p>
          <a:p>
            <a:endParaRPr lang="en-US" dirty="0">
              <a:solidFill>
                <a:srgbClr val="505E71"/>
              </a:solidFill>
            </a:endParaRPr>
          </a:p>
          <a:p>
            <a:endParaRPr lang="en-US" dirty="0" smtClean="0">
              <a:solidFill>
                <a:srgbClr val="505E71"/>
              </a:solidFill>
            </a:endParaRPr>
          </a:p>
          <a:p>
            <a:r>
              <a:rPr lang="en-US" dirty="0" smtClean="0">
                <a:solidFill>
                  <a:srgbClr val="505E71"/>
                </a:solidFill>
              </a:rPr>
              <a:t>IDENTITY MANAGEMENT</a:t>
            </a:r>
          </a:p>
          <a:p>
            <a:endParaRPr lang="en-US" dirty="0" smtClean="0">
              <a:solidFill>
                <a:srgbClr val="505E71"/>
              </a:solidFill>
            </a:endParaRPr>
          </a:p>
          <a:p>
            <a:r>
              <a:rPr lang="en-US" dirty="0" smtClean="0">
                <a:solidFill>
                  <a:srgbClr val="505E71"/>
                </a:solidFill>
              </a:rPr>
              <a:t>AUDITS</a:t>
            </a:r>
            <a:endParaRPr lang="en-US" dirty="0">
              <a:solidFill>
                <a:srgbClr val="505E7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412776"/>
            <a:ext cx="5328592" cy="223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26190"/>
              </p:ext>
            </p:extLst>
          </p:nvPr>
        </p:nvGraphicFramePr>
        <p:xfrm>
          <a:off x="3419872" y="3933056"/>
          <a:ext cx="4344145" cy="8441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"/>
                <a:gridCol w="1639384"/>
                <a:gridCol w="1984681"/>
              </a:tblGrid>
              <a:tr h="14401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Method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Protects</a:t>
                      </a:r>
                      <a:r>
                        <a:rPr lang="en-US" sz="1100" baseline="0" dirty="0" smtClean="0"/>
                        <a:t> against </a:t>
                      </a:r>
                      <a:r>
                        <a:rPr lang="en-US" sz="1100" dirty="0" smtClean="0"/>
                        <a:t>Role</a:t>
                      </a:r>
                      <a:endParaRPr lang="en-US" sz="1100" dirty="0"/>
                    </a:p>
                  </a:txBody>
                  <a:tcPr/>
                </a:tc>
              </a:tr>
              <a:tr h="23307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SDM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Disk</a:t>
                      </a:r>
                      <a:r>
                        <a:rPr lang="en-US" sz="1100" baseline="0" dirty="0" smtClean="0"/>
                        <a:t> –at rest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Developer, outsourcers</a:t>
                      </a:r>
                      <a:endParaRPr lang="en-US" sz="1100" dirty="0"/>
                    </a:p>
                  </a:txBody>
                  <a:tcPr/>
                </a:tc>
              </a:tr>
              <a:tr h="32594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DDM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Application –in real 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Business Roles, thir</a:t>
                      </a:r>
                      <a:r>
                        <a:rPr lang="en-US" sz="1100" baseline="0" dirty="0" smtClean="0"/>
                        <a:t>d parties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5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5411</TotalTime>
  <Words>374</Words>
  <Application>Microsoft Office PowerPoint</Application>
  <PresentationFormat>On-screen Show (4:3)</PresentationFormat>
  <Paragraphs>145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UniversCondC</vt:lpstr>
      <vt:lpstr>Calibri</vt:lpstr>
      <vt:lpstr>Тема Office</vt:lpstr>
      <vt:lpstr>DATA PRIVACY EMERGING TECHNOLOGIES by Virginia Mushkatblat</vt:lpstr>
      <vt:lpstr>INC MAGAZINE FASTEST JOB CREATION CHART</vt:lpstr>
      <vt:lpstr>WHY SECURITY?</vt:lpstr>
      <vt:lpstr>THREAT CLASSIFICATIONS: WHO</vt:lpstr>
      <vt:lpstr>THREAT CLASSIFICATIONS: WHO part2</vt:lpstr>
      <vt:lpstr>THREAT CLASSIFICATIONS: WHO part3</vt:lpstr>
      <vt:lpstr>THE COSTS</vt:lpstr>
      <vt:lpstr>TRADITIONAL SOLUTIONS: EXTERNAL THREAT</vt:lpstr>
      <vt:lpstr>INTERNAL THREAT SOLUTIONS</vt:lpstr>
      <vt:lpstr>EMERGING TECHNOLOGIES AND ARCHITECTURES</vt:lpstr>
      <vt:lpstr>EMERGING TECHNOLOGIES AND ARCHITECTURES</vt:lpstr>
      <vt:lpstr>PowerPoint Presentation</vt:lpstr>
      <vt:lpstr>APPENDIX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Yoka</dc:creator>
  <cp:lastModifiedBy>Windows User</cp:lastModifiedBy>
  <cp:revision>185</cp:revision>
  <dcterms:created xsi:type="dcterms:W3CDTF">2013-10-16T16:06:30Z</dcterms:created>
  <dcterms:modified xsi:type="dcterms:W3CDTF">2014-11-07T20:11:01Z</dcterms:modified>
</cp:coreProperties>
</file>