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5"/>
    <p:sldMasterId id="2147483767" r:id="rId6"/>
  </p:sldMasterIdLst>
  <p:notesMasterIdLst>
    <p:notesMasterId r:id="rId22"/>
  </p:notesMasterIdLst>
  <p:handoutMasterIdLst>
    <p:handoutMasterId r:id="rId23"/>
  </p:handoutMasterIdLst>
  <p:sldIdLst>
    <p:sldId id="340" r:id="rId7"/>
    <p:sldId id="341" r:id="rId8"/>
    <p:sldId id="342" r:id="rId9"/>
    <p:sldId id="349" r:id="rId10"/>
    <p:sldId id="344" r:id="rId11"/>
    <p:sldId id="345" r:id="rId12"/>
    <p:sldId id="346" r:id="rId13"/>
    <p:sldId id="351" r:id="rId14"/>
    <p:sldId id="347" r:id="rId15"/>
    <p:sldId id="354" r:id="rId16"/>
    <p:sldId id="348" r:id="rId17"/>
    <p:sldId id="350" r:id="rId18"/>
    <p:sldId id="352" r:id="rId19"/>
    <p:sldId id="353" r:id="rId20"/>
    <p:sldId id="355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2A843-71F2-8E40-980E-04CC139D7E84}">
          <p14:sldIdLst>
            <p14:sldId id="340"/>
            <p14:sldId id="341"/>
            <p14:sldId id="342"/>
            <p14:sldId id="349"/>
            <p14:sldId id="344"/>
            <p14:sldId id="345"/>
            <p14:sldId id="346"/>
            <p14:sldId id="351"/>
            <p14:sldId id="347"/>
            <p14:sldId id="354"/>
            <p14:sldId id="348"/>
            <p14:sldId id="350"/>
            <p14:sldId id="352"/>
            <p14:sldId id="353"/>
            <p14:sldId id="35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is, Dori" initials="DE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898"/>
    <a:srgbClr val="947E67"/>
    <a:srgbClr val="30788E"/>
    <a:srgbClr val="EAEAEA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88136" autoAdjust="0"/>
  </p:normalViewPr>
  <p:slideViewPr>
    <p:cSldViewPr snapToGrid="0" showGuides="1">
      <p:cViewPr>
        <p:scale>
          <a:sx n="80" d="100"/>
          <a:sy n="80" d="100"/>
        </p:scale>
        <p:origin x="-1176" y="-60"/>
      </p:cViewPr>
      <p:guideLst>
        <p:guide orient="horz" pos="1289"/>
        <p:guide pos="21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3702"/>
    </p:cViewPr>
  </p:sorterViewPr>
  <p:notesViewPr>
    <p:cSldViewPr>
      <p:cViewPr>
        <p:scale>
          <a:sx n="98" d="100"/>
          <a:sy n="98" d="100"/>
        </p:scale>
        <p:origin x="-2358" y="2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6466B-5407-4323-86DD-6113DD599A5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9E10-3526-4727-94B1-A18DC8097B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4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BF5D6F-76FC-486C-8B88-18FBAC6A57E8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475BE8-20D0-4648-83FB-25A64A27E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5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A50CD-FDE8-487D-A25F-6A126E0F6DE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75BE8-20D0-4648-83FB-25A64A27E5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7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SNL_Stacked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NL_Mott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66462" y="6172200"/>
            <a:ext cx="6420338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aseline="30000" dirty="0">
                <a:latin typeface="Arial" pitchFamily="-112" charset="0"/>
                <a:cs typeface="+mn-cs"/>
              </a:rPr>
              <a:t>Sandia National Laboratories is a multi-program laboratory managed and operated by Sandia Corporation, a wholly owned subsidiary of </a:t>
            </a:r>
            <a:r>
              <a:rPr lang="en-US" sz="950" baseline="30000" dirty="0" smtClean="0">
                <a:latin typeface="Arial" pitchFamily="-112" charset="0"/>
                <a:cs typeface="+mn-cs"/>
              </a:rPr>
              <a:t/>
            </a:r>
            <a:br>
              <a:rPr lang="en-US" sz="950" baseline="30000" dirty="0" smtClean="0">
                <a:latin typeface="Arial" pitchFamily="-112" charset="0"/>
                <a:cs typeface="+mn-cs"/>
              </a:rPr>
            </a:br>
            <a:r>
              <a:rPr lang="en-US" sz="950" baseline="30000" dirty="0" smtClean="0">
                <a:latin typeface="Arial" pitchFamily="-112" charset="0"/>
                <a:cs typeface="+mn-cs"/>
              </a:rPr>
              <a:t>Lockheed </a:t>
            </a:r>
            <a:r>
              <a:rPr lang="en-US" sz="950" baseline="30000" dirty="0">
                <a:latin typeface="Arial" pitchFamily="-112" charset="0"/>
                <a:cs typeface="+mn-cs"/>
              </a:rPr>
              <a:t>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  <a:cs typeface="+mn-cs"/>
              </a:rPr>
              <a:t>SAND No. 2012-5130P</a:t>
            </a:r>
            <a:r>
              <a:rPr lang="en-US" sz="950" baseline="0" dirty="0" smtClean="0">
                <a:latin typeface="Arial" pitchFamily="-112" charset="0"/>
                <a:cs typeface="+mn-cs"/>
              </a:rPr>
              <a:t> </a:t>
            </a:r>
            <a:endParaRPr lang="en-US" sz="950" baseline="30000" dirty="0">
              <a:latin typeface="Arial" pitchFamily="-112" charset="0"/>
              <a:cs typeface="+mn-cs"/>
            </a:endParaRPr>
          </a:p>
        </p:txBody>
      </p:sp>
      <p:pic>
        <p:nvPicPr>
          <p:cNvPr id="10" name="Picture 13" descr="NNSAlogo_Blac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NNSAlogo_Blac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538" y="6115050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538" y="4197350"/>
            <a:ext cx="931862" cy="280988"/>
          </a:xfrm>
        </p:spPr>
        <p:txBody>
          <a:bodyPr/>
          <a:lstStyle>
            <a:lvl1pPr algn="l">
              <a:defRPr sz="1100" smtClean="0">
                <a:latin typeface="Calibri"/>
                <a:cs typeface="Calibri"/>
              </a:defRPr>
            </a:lvl1pPr>
          </a:lstStyle>
          <a:p>
            <a:fld id="{D1C7F814-E33F-41BA-B7A6-236F4050B499}" type="datetime1">
              <a:rPr lang="en-US" smtClean="0"/>
              <a:pPr/>
              <a:t>11/15/2013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0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1" y="39756"/>
            <a:ext cx="8229600" cy="992188"/>
          </a:xfrm>
        </p:spPr>
        <p:txBody>
          <a:bodyPr/>
          <a:lstStyle>
            <a:lvl1pPr>
              <a:defRPr sz="2800" b="1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8C6CC-B2D0-41F0-909C-ACA1E7F8A56D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9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10" y="39756"/>
            <a:ext cx="8229600" cy="992188"/>
          </a:xfrm>
        </p:spPr>
        <p:txBody>
          <a:bodyPr/>
          <a:lstStyle>
            <a:lvl1pPr>
              <a:defRPr sz="2800" b="1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096000"/>
            <a:ext cx="609600" cy="374650"/>
          </a:xfrm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0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EA02F-45A2-400D-A647-EE7CF849710E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C0E4F-E58A-4C3A-AB37-831E202AEAEB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51B8-0C2B-4AA5-AABA-05C7C0CFDF10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02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E4BEB-E3F3-49BF-BA8C-6EAB7FB51404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95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524CA-7FBC-4EC1-B56A-CE2AE521B07A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0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068DBF-2B6C-45B3-AD55-C02A506DE185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3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1305" y="334617"/>
            <a:ext cx="8229600" cy="458587"/>
          </a:xfrm>
          <a:prstGeom prst="rect">
            <a:avLst/>
          </a:prstGeom>
          <a:noFill/>
          <a:ln w="9525">
            <a:solidFill>
              <a:srgbClr val="30788E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800" b="1" dirty="0" smtClean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48422" y="282230"/>
            <a:ext cx="877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b="1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055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baseline="30000" dirty="0">
                <a:latin typeface="Arial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00" b="0" baseline="30000" dirty="0" smtClean="0">
                <a:latin typeface="Arial"/>
                <a:cs typeface="Arial"/>
              </a:rPr>
              <a:t>SAND No. 2012-5130P </a:t>
            </a:r>
            <a:endParaRPr lang="en-US" sz="900" b="0" baseline="30000" dirty="0">
              <a:latin typeface="Arial"/>
              <a:cs typeface="Arial"/>
            </a:endParaRPr>
          </a:p>
        </p:txBody>
      </p:sp>
      <p:pic>
        <p:nvPicPr>
          <p:cNvPr id="8" name="Picture 13" descr="NNSAlogo_Bla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676400"/>
            <a:ext cx="3768725" cy="161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275" y="1676400"/>
            <a:ext cx="2286000" cy="161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6175" y="1676400"/>
            <a:ext cx="2917825" cy="1616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6" descr="SNL_Stacked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NL_Mott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711200"/>
            <a:ext cx="539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NNSAlogo_Blac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538" y="6115050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34200" y="5797550"/>
            <a:ext cx="1751013" cy="322263"/>
          </a:xfrm>
        </p:spPr>
        <p:txBody>
          <a:bodyPr/>
          <a:lstStyle>
            <a:lvl1pPr algn="r">
              <a:defRPr sz="1100" smtClean="0">
                <a:latin typeface="Calibri"/>
                <a:cs typeface="Calibri"/>
              </a:defRPr>
            </a:lvl1pPr>
          </a:lstStyle>
          <a:p>
            <a:fld id="{0C77E31C-E94B-4059-852F-6E96408E3AD8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48422" y="282230"/>
            <a:ext cx="877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b="1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48422" y="272291"/>
            <a:ext cx="8775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800" b="1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11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0550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aseline="30000" dirty="0">
                <a:latin typeface="Arial" pitchFamily="-112" charset="0"/>
                <a:cs typeface="+mn-cs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8" name="Picture 13" descr="NNSAlogo_Bla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455738"/>
            <a:ext cx="3768725" cy="1836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275" y="1455738"/>
            <a:ext cx="2286000" cy="1836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6175" y="1455738"/>
            <a:ext cx="2917825" cy="1836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6" descr="SNL_Stacked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NL_Mott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601663"/>
            <a:ext cx="539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NL_color_stac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07988"/>
            <a:ext cx="1524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370263"/>
            <a:ext cx="9144000" cy="39687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2" descr="NNSAlogo_Black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538" y="6115050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34200" y="5797550"/>
            <a:ext cx="1751013" cy="322263"/>
          </a:xfrm>
        </p:spPr>
        <p:txBody>
          <a:bodyPr/>
          <a:lstStyle>
            <a:lvl1pPr algn="r">
              <a:defRPr sz="1100" smtClean="0">
                <a:latin typeface="Calibri"/>
                <a:cs typeface="Calibri"/>
              </a:defRPr>
            </a:lvl1pPr>
          </a:lstStyle>
          <a:p>
            <a:fld id="{670225B6-7D34-4246-86C1-94B0AC9BAD0F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9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252413"/>
            <a:ext cx="87757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80966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2C82-C5B1-46D9-8447-A57E4EF63357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1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97FD-039F-4CDB-982E-DE3F4DA9644E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0FF2-A84F-4FF1-9A90-B6F53608E234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0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7C16-D83B-497F-8B1A-A44CDB36187E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8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0E78-75DB-483D-A5B0-9E7055C0C23F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07AA0-BFAA-4E10-9BC7-1F1D153BECF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7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6A13-96AE-4935-9A47-51F906EB2D88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0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74DB-4EB5-4873-B3A4-AF1D24762B9F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14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E817-9810-4FDF-B486-A0A07387350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611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370263"/>
            <a:ext cx="9144000" cy="3089275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0550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aseline="30000" dirty="0">
                <a:latin typeface="Arial" pitchFamily="-112" charset="0"/>
                <a:cs typeface="+mn-cs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9" name="Picture 12" descr="NNSAlogo_Blac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538" y="6115050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NNSAlogo_Bl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455738"/>
            <a:ext cx="3768725" cy="1836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1275" y="1455738"/>
            <a:ext cx="2286000" cy="1836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26175" y="1455738"/>
            <a:ext cx="2917825" cy="18367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6" descr="SNL_Stacked_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SNL_Mott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138" y="601663"/>
            <a:ext cx="539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SNL_color_stack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07988"/>
            <a:ext cx="1524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34200" y="5797550"/>
            <a:ext cx="1751013" cy="322263"/>
          </a:xfrm>
        </p:spPr>
        <p:txBody>
          <a:bodyPr/>
          <a:lstStyle>
            <a:lvl1pPr algn="r">
              <a:defRPr sz="1100" smtClean="0">
                <a:latin typeface="Calibri"/>
                <a:cs typeface="Calibri"/>
              </a:defRPr>
            </a:lvl1pPr>
          </a:lstStyle>
          <a:p>
            <a:fld id="{D182E172-18BB-4643-966C-C1FBE6C876E1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2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4730-8D16-4C13-BB48-E09B35A0BA71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2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F249-0BB5-4E89-939C-C54A0B159192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040188"/>
            <a:ext cx="2484438" cy="281781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484438" cy="89376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05863" y="0"/>
            <a:ext cx="338137" cy="6858000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03513" y="6264275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aseline="30000" dirty="0">
                <a:latin typeface="Arial" pitchFamily="-112" charset="0"/>
                <a:cs typeface="+mn-cs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9013"/>
            <a:ext cx="1358900" cy="1395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338638"/>
            <a:ext cx="152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5157788"/>
            <a:ext cx="9699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NNSAlogo_Blac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838" y="5932488"/>
            <a:ext cx="1023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2484438"/>
            <a:ext cx="2484438" cy="1468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71613" y="989013"/>
            <a:ext cx="1012825" cy="13954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3150" y="0"/>
            <a:ext cx="77788" cy="6858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12" descr="NNSAlogo_Blac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188" y="592137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714625" y="265113"/>
            <a:ext cx="2133600" cy="476250"/>
          </a:xfrm>
        </p:spPr>
        <p:txBody>
          <a:bodyPr/>
          <a:lstStyle>
            <a:lvl1pPr algn="l">
              <a:defRPr sz="1100" smtClean="0">
                <a:latin typeface="Calibri"/>
                <a:cs typeface="Calibri"/>
              </a:defRPr>
            </a:lvl1pPr>
          </a:lstStyle>
          <a:p>
            <a:fld id="{D198D257-7D02-402C-BCCB-1841C5A7E18F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8275" y="6519863"/>
            <a:ext cx="2895600" cy="284162"/>
          </a:xfrm>
          <a:prstGeom prst="rect">
            <a:avLst/>
          </a:prstGeom>
        </p:spPr>
        <p:txBody>
          <a:bodyPr/>
          <a:lstStyle>
            <a:lvl1pPr algn="l">
              <a:defRPr sz="1400" dirty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16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281781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5964238"/>
            <a:ext cx="4572000" cy="89376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2908300"/>
            <a:ext cx="1358900" cy="13954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pic>
        <p:nvPicPr>
          <p:cNvPr id="8" name="Picture 6" descr="SNL_Stacked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963" y="1489075"/>
            <a:ext cx="152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0" y="4403725"/>
            <a:ext cx="4572000" cy="1468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3613" y="2908300"/>
            <a:ext cx="3100387" cy="13954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>
            <a:off x="112713" y="0"/>
            <a:ext cx="338137" cy="6858000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8" y="6375400"/>
            <a:ext cx="3762375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aseline="30000" dirty="0">
                <a:latin typeface="Arial" pitchFamily="-112" charset="0"/>
                <a:cs typeface="+mn-cs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3" name="Picture 13" descr="NNSAlogo_Bla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8" y="6051550"/>
            <a:ext cx="1023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 rot="10800000">
            <a:off x="0" y="0"/>
            <a:ext cx="77788" cy="68580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038" y="6040438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SNL_motto_2 line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863" y="1585913"/>
            <a:ext cx="193516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3100" y="265113"/>
            <a:ext cx="1028700" cy="285750"/>
          </a:xfrm>
        </p:spPr>
        <p:txBody>
          <a:bodyPr/>
          <a:lstStyle>
            <a:lvl1pPr algn="l">
              <a:defRPr sz="1100" smtClean="0">
                <a:latin typeface="Calibri"/>
                <a:cs typeface="Calibri"/>
              </a:defRPr>
            </a:lvl1pPr>
          </a:lstStyle>
          <a:p>
            <a:fld id="{DCCEDDD0-272F-44BB-A483-BD46427C5828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3275" y="6519863"/>
            <a:ext cx="2895600" cy="284162"/>
          </a:xfrm>
          <a:prstGeom prst="rect">
            <a:avLst/>
          </a:prstGeom>
        </p:spPr>
        <p:txBody>
          <a:bodyPr/>
          <a:lstStyle>
            <a:lvl1pPr algn="l">
              <a:defRPr sz="1400" dirty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8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9" y="29817"/>
            <a:ext cx="8229600" cy="992188"/>
          </a:xfrm>
        </p:spPr>
        <p:txBody>
          <a:bodyPr/>
          <a:lstStyle>
            <a:lvl1pPr>
              <a:defRPr sz="2800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89A41A9-B22B-4591-A9FB-9AB245BBB3D6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Official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8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749D2-1DC9-4287-98BC-392401C35CA9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3275013" y="6553200"/>
            <a:ext cx="2895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400" kern="1200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Official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1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10" y="29817"/>
            <a:ext cx="8229600" cy="992188"/>
          </a:xfrm>
        </p:spPr>
        <p:txBody>
          <a:bodyPr/>
          <a:lstStyle>
            <a:lvl1pPr>
              <a:defRPr sz="28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4011" y="6483350"/>
            <a:ext cx="609600" cy="374650"/>
          </a:xfr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5CA2FFB-87A4-4FEB-A5F3-149F3733CA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2613" y="6519863"/>
            <a:ext cx="2895600" cy="284162"/>
          </a:xfrm>
          <a:prstGeom prst="rect">
            <a:avLst/>
          </a:prstGeom>
        </p:spPr>
        <p:txBody>
          <a:bodyPr/>
          <a:lstStyle>
            <a:lvl1pPr algn="ctr">
              <a:defRPr sz="1400" dirty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Official Use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9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228600"/>
            <a:ext cx="936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2296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8" y="6167438"/>
            <a:ext cx="14906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Calibri"/>
                <a:cs typeface="Calibri"/>
              </a:defRPr>
            </a:lvl1pPr>
          </a:lstStyle>
          <a:p>
            <a:fld id="{2285B51D-0998-4C10-82E9-1312702365B0}" type="datetime1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Calibri"/>
                <a:cs typeface="Calibri"/>
              </a:defRPr>
            </a:lvl1pPr>
          </a:lstStyle>
          <a:p>
            <a:fld id="{73C8E616-FAB1-4A02-85EC-5E7543187A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58" r:id="rId19"/>
    <p:sldLayoutId id="214748365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  <p:sldLayoutId id="2147483783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2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2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7201-0F29-4940-91BF-F60CF336AF72}" type="datetime1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Official Use Only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404F-10F4-47D1-8E16-A9CFD60A8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93248" y="4220248"/>
            <a:ext cx="8528466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algn="r">
              <a:lnSpc>
                <a:spcPts val="3438"/>
              </a:lnSpc>
            </a:pPr>
            <a:r>
              <a:rPr lang="en-US" sz="2400" dirty="0">
                <a:solidFill>
                  <a:srgbClr val="947E67"/>
                </a:solidFill>
                <a:latin typeface="Calibri"/>
                <a:cs typeface="Calibri"/>
              </a:rPr>
              <a:t>Cyber threats for our Nation: R&amp;D to Active Defense</a:t>
            </a:r>
          </a:p>
          <a:p>
            <a:pPr marL="365125" algn="r">
              <a:lnSpc>
                <a:spcPts val="3438"/>
              </a:lnSpc>
            </a:pPr>
            <a:r>
              <a:rPr lang="en-US" sz="2400" dirty="0" smtClean="0">
                <a:solidFill>
                  <a:srgbClr val="947E67"/>
                </a:solidFill>
                <a:latin typeface="Calibri"/>
                <a:cs typeface="Calibri"/>
              </a:rPr>
              <a:t>Thoughts about Cyber Security Programs</a:t>
            </a:r>
          </a:p>
          <a:p>
            <a:pPr marL="365125" algn="r">
              <a:lnSpc>
                <a:spcPts val="3438"/>
              </a:lnSpc>
            </a:pPr>
            <a:r>
              <a:rPr lang="en-US" sz="2400" dirty="0" smtClean="0">
                <a:solidFill>
                  <a:srgbClr val="947E67"/>
                </a:solidFill>
                <a:latin typeface="Calibri"/>
                <a:cs typeface="Calibri"/>
              </a:rPr>
              <a:t>Michael Skroch (</a:t>
            </a:r>
            <a:r>
              <a:rPr lang="en-US" sz="2400" dirty="0" err="1" smtClean="0">
                <a:solidFill>
                  <a:srgbClr val="947E67"/>
                </a:solidFill>
                <a:latin typeface="Calibri"/>
                <a:cs typeface="Calibri"/>
              </a:rPr>
              <a:t>skraw</a:t>
            </a:r>
            <a:r>
              <a:rPr lang="en-US" sz="2400" dirty="0" smtClean="0">
                <a:solidFill>
                  <a:srgbClr val="947E67"/>
                </a:solidFill>
                <a:latin typeface="Calibri"/>
                <a:cs typeface="Calibri"/>
              </a:rPr>
              <a:t>)</a:t>
            </a:r>
          </a:p>
          <a:p>
            <a:pPr marL="365125" algn="r">
              <a:lnSpc>
                <a:spcPts val="3438"/>
              </a:lnSpc>
            </a:pPr>
            <a:r>
              <a:rPr lang="en-US" sz="2400" dirty="0" smtClean="0">
                <a:solidFill>
                  <a:srgbClr val="947E67"/>
                </a:solidFill>
                <a:latin typeface="Calibri"/>
                <a:cs typeface="Calibri"/>
              </a:rPr>
              <a:t>14 Nov 2013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8000" y="551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2670" y="2612519"/>
            <a:ext cx="2921329" cy="160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847" y="2565780"/>
            <a:ext cx="2566988" cy="165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565780"/>
            <a:ext cx="3408217" cy="165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 threat?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5652"/>
            <a:ext cx="3331029" cy="5140511"/>
          </a:xfrm>
        </p:spPr>
        <p:txBody>
          <a:bodyPr/>
          <a:lstStyle/>
          <a:p>
            <a:r>
              <a:rPr lang="en-US" dirty="0" smtClean="0"/>
              <a:t>An effective cyber security program includes thinking like the bad guy</a:t>
            </a:r>
          </a:p>
          <a:p>
            <a:pPr lvl="1"/>
            <a:r>
              <a:rPr lang="en-US" dirty="0" smtClean="0"/>
              <a:t>Red Teaming – an adversarial-based assessment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7" name="Picture 7" descr="Picture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1600199"/>
            <a:ext cx="5050971" cy="46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5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 threat?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5652"/>
            <a:ext cx="8686800" cy="961901"/>
          </a:xfrm>
        </p:spPr>
        <p:txBody>
          <a:bodyPr/>
          <a:lstStyle/>
          <a:p>
            <a:r>
              <a:rPr lang="en-US" dirty="0" smtClean="0"/>
              <a:t>A bad guy will think below your level of abstraction or in-between your system interfaces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111322" y="2225675"/>
            <a:ext cx="1109663" cy="397033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Physical</a:t>
            </a:r>
          </a:p>
          <a:p>
            <a:r>
              <a:rPr lang="en-US" sz="1200"/>
              <a:t>…</a:t>
            </a:r>
          </a:p>
          <a:p>
            <a:r>
              <a:rPr lang="en-US" sz="1200"/>
              <a:t>World</a:t>
            </a:r>
          </a:p>
          <a:p>
            <a:r>
              <a:rPr lang="en-US" sz="1200"/>
              <a:t>Continent</a:t>
            </a:r>
          </a:p>
          <a:p>
            <a:r>
              <a:rPr lang="en-US" sz="1200"/>
              <a:t>Country</a:t>
            </a:r>
          </a:p>
          <a:p>
            <a:r>
              <a:rPr lang="en-US" sz="1200"/>
              <a:t>State</a:t>
            </a:r>
          </a:p>
          <a:p>
            <a:r>
              <a:rPr lang="en-US" sz="1200"/>
              <a:t>City</a:t>
            </a:r>
          </a:p>
          <a:p>
            <a:r>
              <a:rPr lang="en-US" sz="1200"/>
              <a:t>Campus</a:t>
            </a:r>
          </a:p>
          <a:p>
            <a:r>
              <a:rPr lang="en-US" sz="1200"/>
              <a:t>Buildings</a:t>
            </a:r>
          </a:p>
          <a:p>
            <a:r>
              <a:rPr lang="en-US" sz="1200"/>
              <a:t>Rooms</a:t>
            </a:r>
          </a:p>
          <a:p>
            <a:r>
              <a:rPr lang="en-US" sz="1200"/>
              <a:t>Objects</a:t>
            </a:r>
          </a:p>
          <a:p>
            <a:r>
              <a:rPr lang="en-US" sz="1200"/>
              <a:t>Components</a:t>
            </a:r>
          </a:p>
          <a:p>
            <a:r>
              <a:rPr lang="en-US" sz="1200"/>
              <a:t>Subcomponent</a:t>
            </a:r>
          </a:p>
          <a:p>
            <a:r>
              <a:rPr lang="en-US" sz="1200"/>
              <a:t>Connections</a:t>
            </a:r>
          </a:p>
          <a:p>
            <a:r>
              <a:rPr lang="en-US" sz="1200"/>
              <a:t>Channels</a:t>
            </a:r>
          </a:p>
          <a:p>
            <a:r>
              <a:rPr lang="en-US" sz="1200"/>
              <a:t>Chemicals</a:t>
            </a:r>
          </a:p>
          <a:p>
            <a:r>
              <a:rPr lang="en-US" sz="1200"/>
              <a:t>Molecules</a:t>
            </a:r>
          </a:p>
          <a:p>
            <a:r>
              <a:rPr lang="en-US" sz="1200"/>
              <a:t>Atoms</a:t>
            </a:r>
          </a:p>
          <a:p>
            <a:r>
              <a:rPr lang="en-US" sz="1200"/>
              <a:t>Subatomic</a:t>
            </a:r>
          </a:p>
          <a:p>
            <a:r>
              <a:rPr lang="en-US" sz="1200"/>
              <a:t>…</a:t>
            </a:r>
          </a:p>
          <a:p>
            <a:endParaRPr lang="en-US" sz="120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179710" y="2225675"/>
            <a:ext cx="9445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Behavior</a:t>
            </a:r>
          </a:p>
          <a:p>
            <a:r>
              <a:rPr lang="en-US" sz="1200"/>
              <a:t>…</a:t>
            </a:r>
          </a:p>
          <a:p>
            <a:r>
              <a:rPr lang="en-US" sz="1200"/>
              <a:t>DNA</a:t>
            </a:r>
          </a:p>
          <a:p>
            <a:endParaRPr lang="en-US" sz="1200"/>
          </a:p>
          <a:p>
            <a:r>
              <a:rPr lang="en-US" sz="1200"/>
              <a:t>Culture</a:t>
            </a:r>
          </a:p>
          <a:p>
            <a:endParaRPr lang="en-US" sz="1200"/>
          </a:p>
          <a:p>
            <a:r>
              <a:rPr lang="en-US" sz="1200"/>
              <a:t>Movements</a:t>
            </a:r>
          </a:p>
          <a:p>
            <a:r>
              <a:rPr lang="en-US" sz="1200"/>
              <a:t>Clan</a:t>
            </a:r>
          </a:p>
          <a:p>
            <a:r>
              <a:rPr lang="en-US" sz="1200"/>
              <a:t>Family</a:t>
            </a:r>
          </a:p>
          <a:p>
            <a:r>
              <a:rPr lang="en-US" sz="1200"/>
              <a:t>Group</a:t>
            </a:r>
          </a:p>
          <a:p>
            <a:r>
              <a:rPr lang="en-US" sz="1200"/>
              <a:t>Person</a:t>
            </a:r>
          </a:p>
          <a:p>
            <a:r>
              <a:rPr lang="en-US" sz="1200"/>
              <a:t>Mental state</a:t>
            </a:r>
          </a:p>
          <a:p>
            <a:r>
              <a:rPr lang="en-US" sz="1200"/>
              <a:t>Emotion</a:t>
            </a:r>
          </a:p>
          <a:p>
            <a:endParaRPr lang="en-US" sz="1200"/>
          </a:p>
          <a:p>
            <a:r>
              <a:rPr lang="en-US" sz="1200"/>
              <a:t>Memory</a:t>
            </a:r>
          </a:p>
          <a:p>
            <a:r>
              <a:rPr lang="en-US" sz="1200"/>
              <a:t>…</a:t>
            </a:r>
          </a:p>
          <a:p>
            <a:endParaRPr lang="en-US" sz="1200"/>
          </a:p>
        </p:txBody>
      </p:sp>
      <p:sp>
        <p:nvSpPr>
          <p:cNvPr id="11" name="TextBox 10"/>
          <p:cNvSpPr txBox="1"/>
          <p:nvPr/>
        </p:nvSpPr>
        <p:spPr>
          <a:xfrm>
            <a:off x="5149672" y="2225675"/>
            <a:ext cx="892175" cy="39703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chemeClr val="accent1">
                  <a:lumMod val="60000"/>
                  <a:lumOff val="40000"/>
                </a:schemeClr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/>
              <a:t>Cyber</a:t>
            </a:r>
          </a:p>
          <a:p>
            <a:pPr>
              <a:defRPr/>
            </a:pPr>
            <a:r>
              <a:rPr lang="en-US" sz="1200" dirty="0"/>
              <a:t>…</a:t>
            </a:r>
          </a:p>
          <a:p>
            <a:pPr>
              <a:defRPr/>
            </a:pPr>
            <a:r>
              <a:rPr lang="en-US" sz="1200" dirty="0"/>
              <a:t>Internet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Archive</a:t>
            </a:r>
          </a:p>
          <a:p>
            <a:pPr>
              <a:defRPr/>
            </a:pPr>
            <a:r>
              <a:rPr lang="en-US" sz="1200" dirty="0"/>
              <a:t>Data center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Info state</a:t>
            </a:r>
          </a:p>
          <a:p>
            <a:pPr>
              <a:defRPr/>
            </a:pPr>
            <a:r>
              <a:rPr lang="en-US" sz="1200" dirty="0"/>
              <a:t>Document</a:t>
            </a:r>
          </a:p>
          <a:p>
            <a:pPr>
              <a:defRPr/>
            </a:pPr>
            <a:r>
              <a:rPr lang="en-US" sz="1200" dirty="0"/>
              <a:t>Concept</a:t>
            </a:r>
          </a:p>
          <a:p>
            <a:pPr>
              <a:defRPr/>
            </a:pPr>
            <a:r>
              <a:rPr lang="en-US" sz="1200" dirty="0"/>
              <a:t>Protocol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Word</a:t>
            </a:r>
          </a:p>
          <a:p>
            <a:pPr>
              <a:defRPr/>
            </a:pPr>
            <a:r>
              <a:rPr lang="en-US" sz="1200" dirty="0"/>
              <a:t>Byte</a:t>
            </a:r>
          </a:p>
          <a:p>
            <a:pPr>
              <a:defRPr/>
            </a:pPr>
            <a:r>
              <a:rPr lang="en-US" sz="1200" dirty="0"/>
              <a:t>Bit</a:t>
            </a:r>
          </a:p>
          <a:p>
            <a:pPr>
              <a:defRPr/>
            </a:pPr>
            <a:r>
              <a:rPr lang="en-US" sz="1200" dirty="0"/>
              <a:t>…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701240" y="3757512"/>
            <a:ext cx="22367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Conceptual Scales</a:t>
            </a:r>
          </a:p>
        </p:txBody>
      </p:sp>
    </p:spTree>
    <p:extLst>
      <p:ext uri="{BB962C8B-B14F-4D97-AF65-F5344CB8AC3E}">
        <p14:creationId xmlns:p14="http://schemas.microsoft.com/office/powerpoint/2010/main" val="82670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5652"/>
            <a:ext cx="8413668" cy="5140511"/>
          </a:xfrm>
        </p:spPr>
        <p:txBody>
          <a:bodyPr/>
          <a:lstStyle/>
          <a:p>
            <a:r>
              <a:rPr lang="en-US" dirty="0" smtClean="0"/>
              <a:t>An effective cyber security approach will embrace rapid change as a leverage point for success.</a:t>
            </a:r>
          </a:p>
          <a:p>
            <a:endParaRPr lang="en-US" dirty="0" smtClean="0"/>
          </a:p>
          <a:p>
            <a:r>
              <a:rPr lang="en-US" dirty="0" smtClean="0"/>
              <a:t>An effective cyber security program will include simulation and hands-on activity.</a:t>
            </a:r>
          </a:p>
          <a:p>
            <a:endParaRPr lang="en-US" dirty="0"/>
          </a:p>
          <a:p>
            <a:r>
              <a:rPr lang="en-US" dirty="0" smtClean="0"/>
              <a:t>An effective cyber security </a:t>
            </a:r>
            <a:r>
              <a:rPr lang="en-US" smtClean="0"/>
              <a:t>approach …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030" y="4546999"/>
            <a:ext cx="3326947" cy="187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8281"/>
              </p:ext>
            </p:extLst>
          </p:nvPr>
        </p:nvGraphicFramePr>
        <p:xfrm>
          <a:off x="0" y="4712113"/>
          <a:ext cx="27559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 Photo" r:id="rId4" imgW="5609524" imgH="3495238" progId="">
                  <p:embed/>
                </p:oleObj>
              </mc:Choice>
              <mc:Fallback>
                <p:oleObj name="Photo Editor Photo" r:id="rId4" imgW="5609524" imgH="34952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12113"/>
                        <a:ext cx="27559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6333" y="4655127"/>
            <a:ext cx="264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“effective means is differentiating for the University?</a:t>
            </a:r>
          </a:p>
        </p:txBody>
      </p:sp>
    </p:spTree>
    <p:extLst>
      <p:ext uri="{BB962C8B-B14F-4D97-AF65-F5344CB8AC3E}">
        <p14:creationId xmlns:p14="http://schemas.microsoft.com/office/powerpoint/2010/main" val="118396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Sandia websites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5652"/>
            <a:ext cx="8413668" cy="5140511"/>
          </a:xfrm>
        </p:spPr>
        <p:txBody>
          <a:bodyPr/>
          <a:lstStyle/>
          <a:p>
            <a:r>
              <a:rPr lang="en-US" dirty="0" smtClean="0"/>
              <a:t>Center for Cyber Defenders</a:t>
            </a:r>
          </a:p>
          <a:p>
            <a:r>
              <a:rPr lang="en-US" dirty="0"/>
              <a:t>http://www.sandia.gov/ccd/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5" y="2712089"/>
            <a:ext cx="72183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5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Sandia websites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5652"/>
            <a:ext cx="8413668" cy="5140511"/>
          </a:xfrm>
        </p:spPr>
        <p:txBody>
          <a:bodyPr/>
          <a:lstStyle/>
          <a:p>
            <a:r>
              <a:rPr lang="en-US" dirty="0" smtClean="0"/>
              <a:t>Serious Gaming Consortium</a:t>
            </a:r>
          </a:p>
          <a:p>
            <a:r>
              <a:rPr lang="en-US" dirty="0"/>
              <a:t>http://sg.sandia.gov/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3" y="2133776"/>
            <a:ext cx="8217725" cy="427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82" y="1462768"/>
            <a:ext cx="4398106" cy="20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4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Discussion?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970" y="985838"/>
            <a:ext cx="486221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05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for this talk…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was asked to convey:</a:t>
            </a:r>
          </a:p>
          <a:p>
            <a:pPr lvl="1"/>
            <a:r>
              <a:rPr lang="en-US" dirty="0" smtClean="0"/>
              <a:t>Background and thoughts in “cyber security”</a:t>
            </a:r>
          </a:p>
          <a:p>
            <a:pPr lvl="1"/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My experiences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As a means to start a conversation.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Please participate!   Ask questions &amp; challenge.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my background for context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RIT, UW Madison</a:t>
            </a:r>
          </a:p>
          <a:p>
            <a:r>
              <a:rPr lang="en-US" dirty="0" smtClean="0"/>
              <a:t>Sandia National Laboratories</a:t>
            </a:r>
          </a:p>
          <a:p>
            <a:pPr lvl="1"/>
            <a:r>
              <a:rPr lang="en-US" dirty="0" smtClean="0"/>
              <a:t>NW Command &amp; Control, Crypto, EMP/HEMP, Sensor Systems, International Programs, Cyber/Physical/Behavior, Red Teaming, Geospatial Modeling &amp; Simulation, Serious Gaming, VP operations</a:t>
            </a:r>
          </a:p>
          <a:p>
            <a:r>
              <a:rPr lang="en-US" dirty="0" smtClean="0"/>
              <a:t>DARPA</a:t>
            </a:r>
          </a:p>
          <a:p>
            <a:pPr lvl="1"/>
            <a:r>
              <a:rPr lang="en-US" dirty="0" smtClean="0"/>
              <a:t>Information Assurance Science &amp; Engineering Tools</a:t>
            </a:r>
          </a:p>
          <a:p>
            <a:pPr lvl="1"/>
            <a:r>
              <a:rPr lang="en-US" dirty="0" smtClean="0"/>
              <a:t>$$$$</a:t>
            </a:r>
          </a:p>
          <a:p>
            <a:r>
              <a:rPr lang="en-US" dirty="0" smtClean="0"/>
              <a:t>Pentagon, OSD C3I / NII</a:t>
            </a:r>
          </a:p>
          <a:p>
            <a:pPr lvl="1"/>
            <a:r>
              <a:rPr lang="en-US" dirty="0" smtClean="0"/>
              <a:t>IA “go-fer” – Development of IA policy</a:t>
            </a:r>
          </a:p>
          <a:p>
            <a:pPr lvl="1"/>
            <a:r>
              <a:rPr lang="en-US" dirty="0" smtClean="0"/>
              <a:t>No $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35086" y="5788622"/>
            <a:ext cx="584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my career, we have uncovered more questions than answers…  There is a lot more to 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37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Sandia’s background for context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 National Laboratory, see sandia.gov</a:t>
            </a:r>
          </a:p>
          <a:p>
            <a:r>
              <a:rPr lang="en-US" dirty="0" smtClean="0"/>
              <a:t>GOCO, FFRDC</a:t>
            </a:r>
          </a:p>
          <a:p>
            <a:r>
              <a:rPr lang="en-US" dirty="0" smtClean="0"/>
              <a:t>Multi-disciplinary lab</a:t>
            </a:r>
          </a:p>
          <a:p>
            <a:r>
              <a:rPr lang="en-US" dirty="0" smtClean="0"/>
              <a:t>Science &amp; engineering</a:t>
            </a:r>
          </a:p>
          <a:p>
            <a:r>
              <a:rPr lang="en-US" dirty="0" smtClean="0"/>
              <a:t>Strong cyber security emphasis as a core mission</a:t>
            </a:r>
          </a:p>
          <a:p>
            <a:r>
              <a:rPr lang="en-US" dirty="0" smtClean="0"/>
              <a:t>Long history in security and information security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7013" y="5493000"/>
            <a:ext cx="8731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Nuclear</a:t>
            </a:r>
          </a:p>
          <a:p>
            <a:r>
              <a:rPr lang="en-US" altLang="en-US" sz="1400" b="1"/>
              <a:t>Surety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27063" y="4886575"/>
            <a:ext cx="10064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Weapons</a:t>
            </a:r>
          </a:p>
          <a:p>
            <a:r>
              <a:rPr lang="en-US" altLang="en-US" sz="1400" b="1"/>
              <a:t>Systems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476375" y="5715250"/>
            <a:ext cx="842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Use</a:t>
            </a:r>
          </a:p>
          <a:p>
            <a:r>
              <a:rPr lang="en-US" altLang="en-US" sz="1400" b="1"/>
              <a:t>Control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154238" y="4999288"/>
            <a:ext cx="917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Physical</a:t>
            </a:r>
          </a:p>
          <a:p>
            <a:r>
              <a:rPr lang="en-US" altLang="en-US" sz="1400" b="1"/>
              <a:t>Security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960688" y="5751763"/>
            <a:ext cx="933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Systems</a:t>
            </a:r>
          </a:p>
          <a:p>
            <a:r>
              <a:rPr lang="en-US" altLang="en-US" sz="1400" b="1"/>
              <a:t>Analysis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251325" y="5734300"/>
            <a:ext cx="1268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Information</a:t>
            </a:r>
          </a:p>
          <a:p>
            <a:r>
              <a:rPr lang="en-US" altLang="en-US" sz="1400" b="1"/>
              <a:t>Surety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635375" y="4983413"/>
            <a:ext cx="804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Energy</a:t>
            </a:r>
          </a:p>
          <a:p>
            <a:r>
              <a:rPr lang="en-US" altLang="en-US" sz="1400" b="1"/>
              <a:t>Surety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943475" y="5013575"/>
            <a:ext cx="1462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Critical</a:t>
            </a:r>
          </a:p>
          <a:p>
            <a:r>
              <a:rPr lang="en-US" altLang="en-US" sz="1400" b="1"/>
              <a:t>Infrastructure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1349375" y="5407275"/>
            <a:ext cx="7580313" cy="449263"/>
          </a:xfrm>
          <a:custGeom>
            <a:avLst/>
            <a:gdLst>
              <a:gd name="G0" fmla="+- 19856 0 0"/>
              <a:gd name="G1" fmla="+- 8625 0 0"/>
              <a:gd name="G2" fmla="+- 21600 0 8625"/>
              <a:gd name="G3" fmla="+- 10800 0 8625"/>
              <a:gd name="G4" fmla="+- 21600 0 19856"/>
              <a:gd name="G5" fmla="*/ G4 G3 10800"/>
              <a:gd name="G6" fmla="+- 21600 0 G5"/>
              <a:gd name="T0" fmla="*/ 19856 w 21600"/>
              <a:gd name="T1" fmla="*/ 0 h 21600"/>
              <a:gd name="T2" fmla="*/ 0 w 21600"/>
              <a:gd name="T3" fmla="*/ 10800 h 21600"/>
              <a:gd name="T4" fmla="*/ 1985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856" y="0"/>
                </a:moveTo>
                <a:lnTo>
                  <a:pt x="19856" y="8625"/>
                </a:lnTo>
                <a:lnTo>
                  <a:pt x="3375" y="8625"/>
                </a:lnTo>
                <a:lnTo>
                  <a:pt x="3375" y="12975"/>
                </a:lnTo>
                <a:lnTo>
                  <a:pt x="19856" y="12975"/>
                </a:lnTo>
                <a:lnTo>
                  <a:pt x="1985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625"/>
                </a:moveTo>
                <a:lnTo>
                  <a:pt x="1350" y="12975"/>
                </a:lnTo>
                <a:lnTo>
                  <a:pt x="2700" y="12975"/>
                </a:lnTo>
                <a:lnTo>
                  <a:pt x="2700" y="8625"/>
                </a:lnTo>
                <a:close/>
              </a:path>
              <a:path w="21600" h="21600">
                <a:moveTo>
                  <a:pt x="0" y="8625"/>
                </a:moveTo>
                <a:lnTo>
                  <a:pt x="0" y="12975"/>
                </a:lnTo>
                <a:lnTo>
                  <a:pt x="675" y="12975"/>
                </a:lnTo>
                <a:lnTo>
                  <a:pt x="675" y="862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743700" y="5018338"/>
            <a:ext cx="109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Homeland</a:t>
            </a:r>
          </a:p>
          <a:p>
            <a:r>
              <a:rPr lang="en-US" altLang="en-US" sz="1400" b="1"/>
              <a:t>Security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811838" y="5697788"/>
            <a:ext cx="1268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Information</a:t>
            </a:r>
          </a:p>
          <a:p>
            <a:r>
              <a:rPr lang="en-US" altLang="en-US" sz="1400" b="1"/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244737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78" y="4428610"/>
            <a:ext cx="2624137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79525"/>
            <a:ext cx="3983017" cy="4846638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Are we waiting for a cyber Pearl Harbor?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/>
              <a:t>See “DARPA </a:t>
            </a:r>
            <a:r>
              <a:rPr lang="en-US" dirty="0" smtClean="0"/>
              <a:t>Vision </a:t>
            </a:r>
            <a:r>
              <a:rPr lang="en-US" dirty="0"/>
              <a:t>Video” on </a:t>
            </a:r>
            <a:r>
              <a:rPr lang="en-US" dirty="0" err="1" smtClean="0"/>
              <a:t>youtube</a:t>
            </a:r>
            <a:r>
              <a:rPr lang="en-US" dirty="0" smtClean="0"/>
              <a:t>, 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Strategic Cyber Defense: Defending the Future in the Digital Domain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http://www.youtube.com/watch?v=_h98gfLnuYE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EDS </a:t>
            </a:r>
            <a:r>
              <a:rPr lang="en-US" dirty="0" err="1" smtClean="0"/>
              <a:t>Suki</a:t>
            </a:r>
            <a:r>
              <a:rPr lang="en-US" dirty="0" smtClean="0"/>
              <a:t> video</a:t>
            </a:r>
          </a:p>
          <a:p>
            <a:pPr lvl="1"/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7" y="755114"/>
            <a:ext cx="3546516" cy="426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40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2525"/>
            <a:ext cx="8458200" cy="5223638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Critical Infrastructures*</a:t>
            </a:r>
            <a:endParaRPr lang="en-US" dirty="0"/>
          </a:p>
        </p:txBody>
      </p:sp>
      <p:pic>
        <p:nvPicPr>
          <p:cNvPr id="7" name="Picture 3" descr="drink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3017338"/>
            <a:ext cx="968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irefig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045913"/>
            <a:ext cx="10842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oil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31788" y="2817313"/>
            <a:ext cx="866775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airpla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817313"/>
            <a:ext cx="990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3080412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47650" y="2360113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38663" y="2360113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219200" y="2355350"/>
            <a:ext cx="0" cy="289083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525713" y="2388688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3509963" y="2360113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8896350" y="2360113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675313" y="2360113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6789738" y="2360113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866063" y="2360113"/>
            <a:ext cx="0" cy="289083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766513"/>
            <a:ext cx="904875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90513" y="3993650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200" b="1">
                <a:latin typeface="Verdana" pitchFamily="34" charset="0"/>
              </a:rPr>
              <a:t>Oil &amp; Gas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0150" y="4417513"/>
            <a:ext cx="125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latin typeface="Verdana" pitchFamily="34" charset="0"/>
              </a:rPr>
              <a:t>Communica-</a:t>
            </a:r>
          </a:p>
          <a:p>
            <a:pPr eaLnBrk="1" hangingPunct="1"/>
            <a:r>
              <a:rPr lang="en-US" altLang="en-US" sz="1200" b="1">
                <a:latin typeface="Verdana" pitchFamily="34" charset="0"/>
              </a:rPr>
              <a:t>tions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678113" y="4273050"/>
            <a:ext cx="704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200" b="1">
                <a:latin typeface="Verdana" pitchFamily="34" charset="0"/>
              </a:rPr>
              <a:t>Water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579813" y="4273050"/>
            <a:ext cx="8851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 b="1" dirty="0">
                <a:latin typeface="Verdana" pitchFamily="34" charset="0"/>
              </a:rPr>
              <a:t>Banking</a:t>
            </a:r>
          </a:p>
          <a:p>
            <a:pPr algn="ctr" eaLnBrk="1" hangingPunct="1"/>
            <a:r>
              <a:rPr lang="en-US" altLang="en-US" sz="1200" b="1" dirty="0">
                <a:latin typeface="Verdana" pitchFamily="34" charset="0"/>
              </a:rPr>
              <a:t>&amp;</a:t>
            </a:r>
          </a:p>
          <a:p>
            <a:pPr algn="ctr" eaLnBrk="1" hangingPunct="1"/>
            <a:r>
              <a:rPr lang="en-US" altLang="en-US" sz="1200" b="1" dirty="0">
                <a:latin typeface="Verdana" pitchFamily="34" charset="0"/>
              </a:rPr>
              <a:t>Finance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431178" y="3941263"/>
            <a:ext cx="1348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 b="1" dirty="0">
                <a:latin typeface="Verdana" pitchFamily="34" charset="0"/>
              </a:rPr>
              <a:t>Continuity</a:t>
            </a:r>
          </a:p>
          <a:p>
            <a:pPr algn="ctr" eaLnBrk="1" hangingPunct="1"/>
            <a:r>
              <a:rPr lang="en-US" altLang="en-US" sz="1200" b="1" dirty="0">
                <a:latin typeface="Verdana" pitchFamily="34" charset="0"/>
              </a:rPr>
              <a:t>of </a:t>
            </a:r>
          </a:p>
          <a:p>
            <a:pPr algn="ctr" eaLnBrk="1" hangingPunct="1"/>
            <a:r>
              <a:rPr lang="en-US" altLang="en-US" sz="1200" b="1" dirty="0">
                <a:latin typeface="Verdana" pitchFamily="34" charset="0"/>
              </a:rPr>
              <a:t>Gov. Services</a:t>
            </a:r>
            <a:endParaRPr lang="en-US" altLang="en-US" sz="1400" b="1" dirty="0">
              <a:latin typeface="Verdana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716588" y="4417513"/>
            <a:ext cx="1023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latin typeface="Verdana" pitchFamily="34" charset="0"/>
              </a:rPr>
              <a:t>Transpor-</a:t>
            </a:r>
          </a:p>
          <a:p>
            <a:pPr eaLnBrk="1" hangingPunct="1"/>
            <a:r>
              <a:rPr lang="en-US" altLang="en-US" sz="1200" b="1">
                <a:latin typeface="Verdana" pitchFamily="34" charset="0"/>
              </a:rPr>
              <a:t>tation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756400" y="4287338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latin typeface="Verdana" pitchFamily="34" charset="0"/>
              </a:rPr>
              <a:t>Emergency</a:t>
            </a:r>
          </a:p>
          <a:p>
            <a:pPr eaLnBrk="1" hangingPunct="1"/>
            <a:r>
              <a:rPr lang="en-US" altLang="en-US" sz="1200" b="1">
                <a:latin typeface="Verdana" pitchFamily="34" charset="0"/>
              </a:rPr>
              <a:t>Services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7967663" y="4461963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200" b="1">
                <a:latin typeface="Verdana" pitchFamily="34" charset="0"/>
              </a:rPr>
              <a:t>Electric</a:t>
            </a:r>
          </a:p>
          <a:p>
            <a:pPr eaLnBrk="1" hangingPunct="1"/>
            <a:r>
              <a:rPr lang="en-US" altLang="en-US" sz="1200" b="1">
                <a:latin typeface="Verdana" pitchFamily="34" charset="0"/>
              </a:rPr>
              <a:t>Power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228600" y="1975938"/>
            <a:ext cx="8686800" cy="655637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50000">
                <a:srgbClr val="DDDDDD">
                  <a:gamma/>
                  <a:tint val="9412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9863" indent="-16986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dirty="0">
                <a:latin typeface="Arial Narrow" pitchFamily="34" charset="0"/>
              </a:rPr>
              <a:t>Industry relies on its own critical infrastructures elements (networks, etc.)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latin typeface="Arial Narrow" pitchFamily="34" charset="0"/>
              </a:rPr>
              <a:t>Industry relies upon domestic </a:t>
            </a:r>
            <a:r>
              <a:rPr lang="en-US" altLang="en-US" sz="2000" dirty="0" smtClean="0">
                <a:latin typeface="Arial Narrow" pitchFamily="34" charset="0"/>
              </a:rPr>
              <a:t>infrastructures</a:t>
            </a:r>
            <a:endParaRPr lang="en-US" altLang="en-US" sz="2000" dirty="0">
              <a:latin typeface="Arial Narrow" pitchFamily="34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273050" y="1328738"/>
            <a:ext cx="8520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 sz="24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28600" y="5258888"/>
            <a:ext cx="8686800" cy="1035029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50000">
                <a:srgbClr val="CCECFF">
                  <a:gamma/>
                  <a:tint val="16471"/>
                  <a:invGamma/>
                </a:srgbClr>
              </a:gs>
              <a:gs pos="100000">
                <a:srgbClr val="CCECFF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altLang="en-US" sz="1600" b="1">
                <a:latin typeface="Arial" charset="0"/>
              </a:rPr>
              <a:t>* Infrastructures deemed to be so vital that their incapacity or destruction would have a debilitating regional or national impact or severely disrupt the behavior and activities of large numbers of people who depend upon the infrastructure</a:t>
            </a:r>
          </a:p>
        </p:txBody>
      </p:sp>
      <p:pic>
        <p:nvPicPr>
          <p:cNvPr id="32" name="Picture 28" descr="41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2693488"/>
            <a:ext cx="11684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9" descr="POWERLINE AT SUNS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3122113"/>
            <a:ext cx="950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0" descr="white hou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817313"/>
            <a:ext cx="10969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18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0027"/>
            <a:ext cx="8413668" cy="5140511"/>
          </a:xfrm>
        </p:spPr>
        <p:txBody>
          <a:bodyPr/>
          <a:lstStyle/>
          <a:p>
            <a:r>
              <a:rPr lang="en-US" dirty="0" smtClean="0"/>
              <a:t>An effective cyber security approach is not just cyber… 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3350" y="1152525"/>
            <a:ext cx="77327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kern="0" dirty="0" smtClean="0"/>
              <a:t>Physical</a:t>
            </a:r>
            <a:endParaRPr lang="en-US" sz="1600" kern="0" dirty="0" smtClean="0"/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Locations (x, y, z), volume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Environment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Physics / interactions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 kern="0" dirty="0" smtClean="0"/>
          </a:p>
          <a:p>
            <a:pPr>
              <a:lnSpc>
                <a:spcPct val="90000"/>
              </a:lnSpc>
            </a:pPr>
            <a:r>
              <a:rPr lang="en-US" sz="1800" kern="0" dirty="0" smtClean="0"/>
              <a:t>Behavior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Health, Mental state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Culture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Learning, memory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Perception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Decisions</a:t>
            </a:r>
          </a:p>
          <a:p>
            <a:pPr lvl="1">
              <a:lnSpc>
                <a:spcPct val="90000"/>
              </a:lnSpc>
            </a:pPr>
            <a:endParaRPr lang="en-US" sz="1600" kern="0" dirty="0" smtClean="0"/>
          </a:p>
          <a:p>
            <a:pPr>
              <a:lnSpc>
                <a:spcPct val="90000"/>
              </a:lnSpc>
            </a:pPr>
            <a:r>
              <a:rPr lang="en-US" sz="1800" kern="0" dirty="0" smtClean="0"/>
              <a:t>Cyber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Human interactions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News media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Processing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Data at rest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Data in transit, communication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Integrity, Reliability, Security, Non-repudiation</a:t>
            </a:r>
          </a:p>
        </p:txBody>
      </p:sp>
      <p:pic>
        <p:nvPicPr>
          <p:cNvPr id="8" name="Picture 9" descr="Waypoint_na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198" y="1426992"/>
            <a:ext cx="2657475" cy="1901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70345"/>
              </p:ext>
            </p:extLst>
          </p:nvPr>
        </p:nvGraphicFramePr>
        <p:xfrm>
          <a:off x="5803188" y="4560888"/>
          <a:ext cx="27559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4" imgW="5609524" imgH="3495238" progId="">
                  <p:embed/>
                </p:oleObj>
              </mc:Choice>
              <mc:Fallback>
                <p:oleObj name="Photo Editor Photo" r:id="rId4" imgW="5609524" imgH="34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188" y="4560888"/>
                        <a:ext cx="2755900" cy="167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 descr="vendorAndGu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4438" y="2881313"/>
            <a:ext cx="2474912" cy="1719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74211" y="2782717"/>
            <a:ext cx="160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ECFF"/>
                </a:solidFill>
                <a:latin typeface="Arial Black" pitchFamily="34" charset="0"/>
              </a:rPr>
              <a:t>Physical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004800" y="5570538"/>
            <a:ext cx="1157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ECFF"/>
                </a:solidFill>
                <a:latin typeface="Arial Black" pitchFamily="34" charset="0"/>
              </a:rPr>
              <a:t>Cyber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408738" y="4060825"/>
            <a:ext cx="1665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ECFF"/>
                </a:solidFill>
                <a:latin typeface="Arial Black" pitchFamily="34" charset="0"/>
              </a:rPr>
              <a:t>Behavior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41354" y="4469930"/>
            <a:ext cx="4206484" cy="174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j-lt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j-lt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sz="1600" kern="0" dirty="0" smtClean="0"/>
              <a:t>Worms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Viruses</a:t>
            </a:r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Other </a:t>
            </a:r>
            <a:r>
              <a:rPr lang="en-US" sz="1600" kern="0" dirty="0" err="1" smtClean="0"/>
              <a:t>Malcode</a:t>
            </a:r>
            <a:endParaRPr lang="en-US" sz="1600" kern="0" dirty="0" smtClean="0"/>
          </a:p>
          <a:p>
            <a:pPr lvl="1">
              <a:lnSpc>
                <a:spcPct val="90000"/>
              </a:lnSpc>
            </a:pPr>
            <a:r>
              <a:rPr lang="en-US" sz="1600" kern="0" dirty="0" smtClean="0"/>
              <a:t>Phishing / Spear Phishing</a:t>
            </a:r>
            <a:endParaRPr lang="en-US" sz="1600" kern="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88663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5652"/>
            <a:ext cx="8413668" cy="5140511"/>
          </a:xfrm>
        </p:spPr>
        <p:txBody>
          <a:bodyPr/>
          <a:lstStyle/>
          <a:p>
            <a:r>
              <a:rPr lang="en-US" dirty="0" smtClean="0"/>
              <a:t>An effective cyber security approach is not just cyber…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8975" y="1746958"/>
            <a:ext cx="6629400" cy="4723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625" y="2789970"/>
            <a:ext cx="2478975" cy="355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49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cyber security threat?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5652"/>
            <a:ext cx="8235538" cy="5140511"/>
          </a:xfrm>
        </p:spPr>
        <p:txBody>
          <a:bodyPr/>
          <a:lstStyle/>
          <a:p>
            <a:r>
              <a:rPr lang="en-US" dirty="0" smtClean="0"/>
              <a:t>Ourselves</a:t>
            </a:r>
          </a:p>
          <a:p>
            <a:pPr lvl="1"/>
            <a:r>
              <a:rPr lang="en-US" dirty="0" smtClean="0"/>
              <a:t>Poor designs not considering threat</a:t>
            </a:r>
          </a:p>
          <a:p>
            <a:pPr lvl="1"/>
            <a:r>
              <a:rPr lang="en-US" dirty="0" smtClean="0"/>
              <a:t>Think: Normal </a:t>
            </a:r>
            <a:r>
              <a:rPr lang="en-US" dirty="0" smtClean="0"/>
              <a:t>– Abnormal – Malevolent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Adversaries (Malevolent)</a:t>
            </a:r>
            <a:endParaRPr lang="en-US" dirty="0" smtClean="0"/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Nation-state</a:t>
            </a:r>
          </a:p>
          <a:p>
            <a:pPr lvl="1"/>
            <a:r>
              <a:rPr lang="en-US" dirty="0" smtClean="0"/>
              <a:t>Terrorist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83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28566037-d4b8-4da0-b496-d21373de71d5">R7MY7MPKHEJS-11-286</_dlc_DocId>
    <_dlc_DocIdUrl xmlns="28566037-d4b8-4da0-b496-d21373de71d5">
      <Url>https://sharepoint.sandia.gov/sites/NW_COS/_layouts/DocIdRedir.aspx?ID=R7MY7MPKHEJS-11-286</Url>
      <Description>R7MY7MPKHEJS-11-286</Description>
    </_dlc_DocIdUrl>
    <URL xmlns="http://schemas.microsoft.com/sharepoint/v3">
      <Url xmlns="http://schemas.microsoft.com/sharepoint/v3" xsi:nil="true"/>
      <Description xmlns="http://schemas.microsoft.com/sharepoint/v3"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9478BC1310F4DB66A4D2AC18BA4AD" ma:contentTypeVersion="4" ma:contentTypeDescription="Create a new document." ma:contentTypeScope="" ma:versionID="6c01e5cfcd7dc8c214e076f1be26e638">
  <xsd:schema xmlns:xsd="http://www.w3.org/2001/XMLSchema" xmlns:p="http://schemas.microsoft.com/office/2006/metadata/properties" xmlns:ns1="http://schemas.microsoft.com/sharepoint/v3" xmlns:ns2="28566037-d4b8-4da0-b496-d21373de71d5" targetNamespace="http://schemas.microsoft.com/office/2006/metadata/properties" ma:root="true" ma:fieldsID="5dbafa1869a2001e4788b64938a21451" ns1:_="" ns2:_="">
    <xsd:import namespace="http://schemas.microsoft.com/sharepoint/v3"/>
    <xsd:import namespace="28566037-d4b8-4da0-b496-d21373de71d5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2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28566037-d4b8-4da0-b496-d21373de71d5" elementFormDefault="qualified">
    <xsd:import namespace="http://schemas.microsoft.com/office/2006/documentManagement/type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764BC87-F770-4F38-ABDD-3415C54B26BF}">
  <ds:schemaRefs>
    <ds:schemaRef ds:uri="28566037-d4b8-4da0-b496-d21373de71d5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AFA5A9-3EFC-45A7-BF5B-E54419370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932A7-10BD-43E8-BD3A-24F66785401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E2DF34C-1D62-43D6-9144-16FB21794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66037-d4b8-4da0-b496-d21373de71d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</Template>
  <TotalTime>8930</TotalTime>
  <Words>622</Words>
  <Application>Microsoft Office PowerPoint</Application>
  <PresentationFormat>On-screen Show (4:3)</PresentationFormat>
  <Paragraphs>199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Sandia_CorpPresentation_Template1</vt:lpstr>
      <vt:lpstr>Custom Design</vt:lpstr>
      <vt:lpstr>Photo Editor Photo</vt:lpstr>
      <vt:lpstr>PowerPoint Presentation</vt:lpstr>
      <vt:lpstr>Intent for this talk…</vt:lpstr>
      <vt:lpstr>A bit about my background for context</vt:lpstr>
      <vt:lpstr>A bit about Sandia’s background for context</vt:lpstr>
      <vt:lpstr>What is cyber security?</vt:lpstr>
      <vt:lpstr>What is cyber security?</vt:lpstr>
      <vt:lpstr>What is cyber security?</vt:lpstr>
      <vt:lpstr>What is cyber security?</vt:lpstr>
      <vt:lpstr>What is cyber security threat?</vt:lpstr>
      <vt:lpstr>What is cyber security threat?</vt:lpstr>
      <vt:lpstr>What is cyber security threat?</vt:lpstr>
      <vt:lpstr>What is cyber security?</vt:lpstr>
      <vt:lpstr>A few Sandia websites</vt:lpstr>
      <vt:lpstr>A few Sandia websites</vt:lpstr>
      <vt:lpstr>Discussion?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bcdale</dc:creator>
  <cp:lastModifiedBy>mjskroc</cp:lastModifiedBy>
  <cp:revision>1083</cp:revision>
  <cp:lastPrinted>2012-03-16T22:30:25Z</cp:lastPrinted>
  <dcterms:created xsi:type="dcterms:W3CDTF">2012-04-19T21:52:50Z</dcterms:created>
  <dcterms:modified xsi:type="dcterms:W3CDTF">2013-11-15T15:44:58Z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0x01010089F9478BC1310F4DB66A4D2AC18BA4AD</vt:lpwstr>
  </property>
  <property fmtid="{D5CDD505-2E9C-101B-9397-08002B2CF9AE}" pid="3" name="_dlc_DocIdItemGuid">
    <vt:lpwstr>cfb266c7-0cf2-4bcd-b71a-d507b84e1e61</vt:lpwstr>
  </property>
</Properties>
</file>