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2" r:id="rId2"/>
    <p:sldId id="259" r:id="rId3"/>
    <p:sldId id="324" r:id="rId4"/>
    <p:sldId id="325" r:id="rId5"/>
    <p:sldId id="326" r:id="rId6"/>
    <p:sldId id="327" r:id="rId7"/>
    <p:sldId id="271" r:id="rId8"/>
    <p:sldId id="313" r:id="rId9"/>
    <p:sldId id="299" r:id="rId10"/>
    <p:sldId id="273" r:id="rId11"/>
    <p:sldId id="274" r:id="rId12"/>
    <p:sldId id="302" r:id="rId13"/>
    <p:sldId id="310" r:id="rId14"/>
    <p:sldId id="305" r:id="rId15"/>
    <p:sldId id="266" r:id="rId16"/>
    <p:sldId id="314" r:id="rId17"/>
    <p:sldId id="263" r:id="rId18"/>
    <p:sldId id="264" r:id="rId19"/>
    <p:sldId id="265" r:id="rId20"/>
    <p:sldId id="270" r:id="rId21"/>
    <p:sldId id="284" r:id="rId22"/>
    <p:sldId id="285" r:id="rId23"/>
    <p:sldId id="281" r:id="rId24"/>
    <p:sldId id="283" r:id="rId25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59" autoAdjust="0"/>
  </p:normalViewPr>
  <p:slideViewPr>
    <p:cSldViewPr snapToGrid="0" showGuides="1">
      <p:cViewPr varScale="1">
        <p:scale>
          <a:sx n="65" d="100"/>
          <a:sy n="65" d="100"/>
        </p:scale>
        <p:origin x="-804" y="-102"/>
      </p:cViewPr>
      <p:guideLst>
        <p:guide orient="horz" pos="1259"/>
        <p:guide orient="horz" pos="2182"/>
        <p:guide orient="horz" pos="605"/>
        <p:guide orient="horz" pos="655"/>
        <p:guide orient="horz" pos="4239"/>
        <p:guide orient="horz" pos="4055"/>
        <p:guide pos="2880"/>
        <p:guide pos="5617"/>
        <p:guide pos="3238"/>
        <p:guide pos="149"/>
        <p:guide pos="470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80" d="100"/>
          <a:sy n="80" d="100"/>
        </p:scale>
        <p:origin x="-3222" y="-102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dirty="0" smtClean="0">
                <a:latin typeface="Arial" pitchFamily="34" charset="0"/>
              </a:rPr>
              <a:t>Raytheon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39E104DB-5A84-4417-9505-9949D8449EC3}" type="datetimeFigureOut">
              <a:rPr lang="en-US" smtClean="0">
                <a:latin typeface="Arial" pitchFamily="34" charset="0"/>
              </a:rPr>
              <a:pPr/>
              <a:t>11/14/2013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82DAC55-62D0-4EAE-A230-0CCA3BD4BC39}" type="slidenum">
              <a:rPr lang="en-US" smtClean="0">
                <a:latin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79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r>
              <a:rPr lang="en-US" dirty="0" smtClean="0"/>
              <a:t>Raytheon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FC1312E8-DAE4-4DB4-9959-6EFE043C5908}" type="datetimeFigureOut">
              <a:rPr lang="en-US" smtClean="0"/>
              <a:pPr/>
              <a:t>11/14/2013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B0D02AC4-1C81-4AB4-8D73-92191CCF54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42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Alternate 1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140324" y="1998663"/>
            <a:ext cx="3763963" cy="1465262"/>
          </a:xfrm>
        </p:spPr>
        <p:txBody>
          <a:bodyPr vert="horz" lIns="0" tIns="0" rIns="0" bIns="0" rtlCol="0" anchor="ctr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140325" y="4128117"/>
            <a:ext cx="3763963" cy="1278384"/>
          </a:xfrm>
        </p:spPr>
        <p:txBody>
          <a:bodyPr vert="horz" lIns="0" tIns="0" rIns="0" bIns="0" rtlCol="0" anchor="b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Confidential"/>
          <p:cNvSpPr/>
          <p:nvPr userDrawn="1"/>
        </p:nvSpPr>
        <p:spPr>
          <a:xfrm>
            <a:off x="3881362" y="6209186"/>
            <a:ext cx="510712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Copyright © 2012 Raytheon Company. All rights reserved. </a:t>
            </a:r>
            <a:b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Customer Success Is Our Mission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is a registered trademark of Raytheon Company.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7137779" y="0"/>
            <a:ext cx="2006221" cy="846161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en-US" dirty="0" err="1" smtClean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Alternate 2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140324" y="1998663"/>
            <a:ext cx="3763963" cy="1465262"/>
          </a:xfrm>
        </p:spPr>
        <p:txBody>
          <a:bodyPr vert="horz" lIns="0" tIns="0" rIns="0" bIns="0" rtlCol="0" anchor="ctr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140325" y="4128117"/>
            <a:ext cx="3763963" cy="1278384"/>
          </a:xfrm>
        </p:spPr>
        <p:txBody>
          <a:bodyPr vert="horz" lIns="0" tIns="0" rIns="0" bIns="0" rtlCol="0" anchor="b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Confidential"/>
          <p:cNvSpPr/>
          <p:nvPr userDrawn="1"/>
        </p:nvSpPr>
        <p:spPr>
          <a:xfrm>
            <a:off x="3881362" y="6209186"/>
            <a:ext cx="510712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Copyright © 2012 Raytheon Company. All rights reserved. </a:t>
            </a:r>
            <a:b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Customer Success Is Our Mission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is a registered trademark of Raytheon Company.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7137779" y="0"/>
            <a:ext cx="2006221" cy="846161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en-US" dirty="0" err="1" smtClean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Alternate 3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140324" y="1998663"/>
            <a:ext cx="3763963" cy="1465262"/>
          </a:xfrm>
        </p:spPr>
        <p:txBody>
          <a:bodyPr vert="horz" lIns="0" tIns="0" rIns="0" bIns="0" rtlCol="0" anchor="ctr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6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140325" y="4128117"/>
            <a:ext cx="3763963" cy="1278384"/>
          </a:xfrm>
        </p:spPr>
        <p:txBody>
          <a:bodyPr vert="horz" lIns="0" tIns="0" rIns="0" bIns="0" rtlCol="0" anchor="b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Confidential"/>
          <p:cNvSpPr/>
          <p:nvPr userDrawn="1"/>
        </p:nvSpPr>
        <p:spPr>
          <a:xfrm>
            <a:off x="3881362" y="6209186"/>
            <a:ext cx="510712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Copyright © 2012 Raytheon Company. All rights reserved. </a:t>
            </a:r>
            <a:b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Customer Success Is Our Mission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is a registered trademark of Raytheon Company.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7137779" y="0"/>
            <a:ext cx="2006221" cy="846161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en-US" dirty="0" err="1" smtClean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1069974" y="3937000"/>
            <a:ext cx="7832726" cy="2057400"/>
          </a:xfrm>
          <a:noFill/>
          <a:ln w="9525"/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Subtitle</a:t>
            </a:r>
          </a:p>
        </p:txBody>
      </p:sp>
      <p:sp>
        <p:nvSpPr>
          <p:cNvPr id="29" name="Title 1"/>
          <p:cNvSpPr>
            <a:spLocks noGrp="1"/>
          </p:cNvSpPr>
          <p:nvPr>
            <p:ph type="ctrTitle"/>
          </p:nvPr>
        </p:nvSpPr>
        <p:spPr>
          <a:xfrm>
            <a:off x="1065213" y="2119313"/>
            <a:ext cx="7837487" cy="1327150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44450" rIns="90487" bIns="4445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fidential"/>
          <p:cNvSpPr/>
          <p:nvPr userDrawn="1"/>
        </p:nvSpPr>
        <p:spPr>
          <a:xfrm>
            <a:off x="3881362" y="6209186"/>
            <a:ext cx="510712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Copyright © 2012 Raytheon Company. All rights reserved. </a:t>
            </a:r>
            <a:b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Customer Success Is Our Mission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is a registered trademark of Raytheon Company.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7137779" y="0"/>
            <a:ext cx="2006221" cy="846161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en-US" dirty="0" err="1" smtClean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11/14/2013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538" y="1039813"/>
            <a:ext cx="42592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039813"/>
            <a:ext cx="43322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C322A-2CDA-45E0-AD6E-1642B6DA8D34}" type="datetime1">
              <a:rPr lang="en-US" smtClean="0"/>
              <a:pPr/>
              <a:t>11/14/2013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Line 28"/>
          <p:cNvSpPr>
            <a:spLocks noChangeShapeType="1"/>
          </p:cNvSpPr>
          <p:nvPr userDrawn="1"/>
        </p:nvSpPr>
        <p:spPr bwMode="auto">
          <a:xfrm>
            <a:off x="8580438" y="6438900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389F-DE1D-44C7-B37E-89BCC2F680BE}" type="datetime1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0" y="957263"/>
            <a:ext cx="9137650" cy="0"/>
          </a:xfrm>
          <a:prstGeom prst="line">
            <a:avLst/>
          </a:prstGeom>
          <a:noFill/>
          <a:ln w="12700">
            <a:solidFill>
              <a:srgbClr val="CE112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6538" y="274638"/>
            <a:ext cx="7227887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538" y="1039813"/>
            <a:ext cx="866775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75400" y="6356350"/>
            <a:ext cx="21336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7E42FB2E-ABA8-41CA-9C7C-28F5EB525474}" type="datetime1">
              <a:rPr lang="en-US" smtClean="0"/>
              <a:pPr/>
              <a:t>11/14/2013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1400" y="6356350"/>
            <a:ext cx="420688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49" r:id="rId3"/>
    <p:sldLayoutId id="2147483661" r:id="rId4"/>
    <p:sldLayoutId id="2147483650" r:id="rId5"/>
    <p:sldLayoutId id="2147483652" r:id="rId6"/>
    <p:sldLayoutId id="2147483654" r:id="rId7"/>
  </p:sldLayoutIdLst>
  <p:transition>
    <p:fade/>
  </p:transition>
  <p:hf hdr="0" ft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461963" indent="-231775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684213" indent="-222250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914400" indent="-230188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b="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144588" indent="-230188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wmf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wmf"/><Relationship Id="rId5" Type="http://schemas.openxmlformats.org/officeDocument/2006/relationships/image" Target="../media/image32.gif"/><Relationship Id="rId10" Type="http://schemas.openxmlformats.org/officeDocument/2006/relationships/image" Target="../media/image37.jpeg"/><Relationship Id="rId4" Type="http://schemas.openxmlformats.org/officeDocument/2006/relationships/image" Target="../media/image31.wmf"/><Relationship Id="rId9" Type="http://schemas.openxmlformats.org/officeDocument/2006/relationships/image" Target="../media/image3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44.jpeg"/><Relationship Id="rId7" Type="http://schemas.openxmlformats.org/officeDocument/2006/relationships/image" Target="../media/image47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jpeg"/><Relationship Id="rId5" Type="http://schemas.openxmlformats.org/officeDocument/2006/relationships/image" Target="../media/image29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8.jpeg"/><Relationship Id="rId7" Type="http://schemas.openxmlformats.org/officeDocument/2006/relationships/image" Target="../media/image39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10" Type="http://schemas.openxmlformats.org/officeDocument/2006/relationships/image" Target="../media/image53.jpeg"/><Relationship Id="rId4" Type="http://schemas.openxmlformats.org/officeDocument/2006/relationships/image" Target="../media/image49.jpeg"/><Relationship Id="rId9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55.jpeg"/><Relationship Id="rId7" Type="http://schemas.openxmlformats.org/officeDocument/2006/relationships/image" Target="../media/image58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1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st.gov/itl/upload/discussion-draft_preliminary-cybersecurity-framework-082813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140324" y="1998663"/>
            <a:ext cx="3763963" cy="220186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 Urgent Issues in Cyber Security</a:t>
            </a:r>
            <a:r>
              <a:rPr lang="en-US" dirty="0" smtClean="0"/>
              <a:t>:</a:t>
            </a:r>
          </a:p>
          <a:p>
            <a:r>
              <a:rPr lang="en-US" dirty="0" smtClean="0"/>
              <a:t> </a:t>
            </a:r>
          </a:p>
          <a:p>
            <a:r>
              <a:rPr lang="en-US" dirty="0"/>
              <a:t>Preliminary Cyber Security Framework (</a:t>
            </a:r>
            <a:r>
              <a:rPr lang="en-US" u="sng" dirty="0"/>
              <a:t>PCSF</a:t>
            </a:r>
            <a:r>
              <a:rPr lang="en-US" dirty="0"/>
              <a:t>) … </a:t>
            </a:r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secure are </a:t>
            </a:r>
            <a:r>
              <a:rPr lang="en-US" u="sng" dirty="0"/>
              <a:t>Cyber Physical </a:t>
            </a:r>
            <a:r>
              <a:rPr lang="en-US" dirty="0"/>
              <a:t>Systems?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140325" y="4128117"/>
            <a:ext cx="3763963" cy="1691658"/>
          </a:xfrm>
        </p:spPr>
        <p:txBody>
          <a:bodyPr/>
          <a:lstStyle/>
          <a:p>
            <a:r>
              <a:rPr lang="en-US" dirty="0" smtClean="0"/>
              <a:t>Ron Williamson, Ph.D.</a:t>
            </a:r>
          </a:p>
          <a:p>
            <a:r>
              <a:rPr lang="en-US" dirty="0" smtClean="0"/>
              <a:t>Senior Engineering Fellow</a:t>
            </a:r>
          </a:p>
          <a:p>
            <a:r>
              <a:rPr lang="en-US" dirty="0" smtClean="0"/>
              <a:t>Raytheon</a:t>
            </a:r>
          </a:p>
          <a:p>
            <a:r>
              <a:rPr lang="en-US" dirty="0" smtClean="0"/>
              <a:t>November, 2013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2400" b="1" dirty="0" smtClean="0"/>
              <a:t>Energy Infrastructure Threats and Urgent Issues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538" y="1039813"/>
            <a:ext cx="5861025" cy="5338838"/>
          </a:xfrm>
        </p:spPr>
        <p:txBody>
          <a:bodyPr>
            <a:normAutofit/>
          </a:bodyPr>
          <a:lstStyle/>
          <a:p>
            <a:r>
              <a:rPr lang="en-US" dirty="0" smtClean="0"/>
              <a:t>Overall Threat</a:t>
            </a:r>
          </a:p>
          <a:p>
            <a:pPr lvl="1"/>
            <a:r>
              <a:rPr lang="en-US" dirty="0" smtClean="0"/>
              <a:t>Increasing government concerns about the little-understood risks of cyber attacks on specialized electronic equipment that controls operations in power and water utilities, and chemical plants.</a:t>
            </a:r>
          </a:p>
          <a:p>
            <a:r>
              <a:rPr lang="en-US" dirty="0" smtClean="0"/>
              <a:t>Some issues</a:t>
            </a:r>
          </a:p>
          <a:p>
            <a:pPr lvl="1"/>
            <a:r>
              <a:rPr lang="en-US" dirty="0" smtClean="0"/>
              <a:t>Department of Homeland Security demonstrated a simulated hacker attack on the computer system controls of a power generator (see Safety Issues article, Sept. 29, 2007). </a:t>
            </a:r>
          </a:p>
          <a:p>
            <a:pPr lvl="1"/>
            <a:r>
              <a:rPr lang="en-US" dirty="0" smtClean="0"/>
              <a:t>In the test, the big generator shook violently, belched smoke, flew apart and was rendered inoperable. </a:t>
            </a:r>
          </a:p>
          <a:p>
            <a:pPr lvl="1"/>
            <a:r>
              <a:rPr lang="en-US" dirty="0" smtClean="0"/>
              <a:t>The test showed a dangerous weak point in the supervisory control and data acquisition systems of U.S. utility companies.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4642" y="6453172"/>
            <a:ext cx="2133600" cy="365125"/>
          </a:xfrm>
        </p:spPr>
        <p:txBody>
          <a:bodyPr/>
          <a:lstStyle/>
          <a:p>
            <a:fld id="{373724D0-DD0F-42EF-84DE-838DB5D26951}" type="datetime1">
              <a:rPr lang="en-US" smtClean="0"/>
              <a:pPr/>
              <a:t>11/14/2013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50642" y="6453172"/>
            <a:ext cx="420688" cy="365125"/>
          </a:xfrm>
        </p:spPr>
        <p:txBody>
          <a:bodyPr/>
          <a:lstStyle/>
          <a:p>
            <a:fld id="{8D57DBB9-07C6-49AB-BFD5-E737C7E241F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5183" y="6378651"/>
            <a:ext cx="61789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Source:  http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://www.safetyissues.com/site/cyber_crime/cia_reveals_hacker_attacks_on_utilities.html</a:t>
            </a:r>
          </a:p>
        </p:txBody>
      </p:sp>
      <p:sp>
        <p:nvSpPr>
          <p:cNvPr id="7" name="Rectangle 6"/>
          <p:cNvSpPr/>
          <p:nvPr/>
        </p:nvSpPr>
        <p:spPr>
          <a:xfrm>
            <a:off x="2417248" y="2863127"/>
            <a:ext cx="34855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http://www.youtube.com/watch?v=fJyWngDco3g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706" y="1109288"/>
            <a:ext cx="2835521" cy="1753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63" y="4786276"/>
            <a:ext cx="2791320" cy="1657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63" y="2991363"/>
            <a:ext cx="2793347" cy="1711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9148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538" y="274638"/>
            <a:ext cx="8685789" cy="685800"/>
          </a:xfrm>
        </p:spPr>
        <p:txBody>
          <a:bodyPr>
            <a:noAutofit/>
          </a:bodyPr>
          <a:lstStyle/>
          <a:p>
            <a:pPr lvl="1"/>
            <a:r>
              <a:rPr lang="en-US" sz="2400" b="1" dirty="0" smtClean="0"/>
              <a:t>Emerging Trends:  </a:t>
            </a:r>
            <a:br>
              <a:rPr lang="en-US" sz="2400" b="1" dirty="0" smtClean="0"/>
            </a:br>
            <a:r>
              <a:rPr lang="en-US" sz="2000" b="1" dirty="0" smtClean="0"/>
              <a:t>A Convergence of Smart Grid Needs and Cyber Capabilities</a:t>
            </a:r>
            <a:endParaRPr lang="en-US" sz="2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11/14/2013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109" y="2910606"/>
            <a:ext cx="5495346" cy="372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92858" y="989300"/>
            <a:ext cx="8024670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/>
              <a:t>What is a smart grid?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Puts </a:t>
            </a:r>
            <a:r>
              <a:rPr lang="en-US" dirty="0"/>
              <a:t>information and communication technology into electricity generation, delivery, and </a:t>
            </a:r>
            <a:r>
              <a:rPr lang="en-US" dirty="0" smtClean="0"/>
              <a:t>consumption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Makes systems </a:t>
            </a:r>
            <a:r>
              <a:rPr lang="en-US" dirty="0"/>
              <a:t>cleaner, safer, and more reliable and </a:t>
            </a:r>
            <a:r>
              <a:rPr lang="en-US" dirty="0" smtClean="0"/>
              <a:t>efficient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How will customers benefit from smart grid?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Increased reliability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Added </a:t>
            </a:r>
            <a:r>
              <a:rPr lang="en-US" dirty="0"/>
              <a:t>capacity through increased system </a:t>
            </a:r>
            <a:r>
              <a:rPr lang="en-US" dirty="0" smtClean="0"/>
              <a:t>efficiency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Reduced </a:t>
            </a:r>
            <a:r>
              <a:rPr lang="en-US" dirty="0"/>
              <a:t>outage response </a:t>
            </a:r>
            <a:r>
              <a:rPr lang="en-US" dirty="0" smtClean="0"/>
              <a:t>time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R</a:t>
            </a:r>
            <a:r>
              <a:rPr lang="en-US" dirty="0" smtClean="0"/>
              <a:t>educed </a:t>
            </a:r>
            <a:r>
              <a:rPr lang="en-US" dirty="0"/>
              <a:t>operating and maintenance costs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49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538" y="274638"/>
            <a:ext cx="845488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Would a Power Grid Cyber Attack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538" y="1039813"/>
            <a:ext cx="8667750" cy="5407169"/>
          </a:xfrm>
        </p:spPr>
        <p:txBody>
          <a:bodyPr>
            <a:normAutofit/>
          </a:bodyPr>
          <a:lstStyle/>
          <a:p>
            <a:r>
              <a:rPr lang="en-US" dirty="0"/>
              <a:t>CIA Reveals Hacker Attacks on Utilities</a:t>
            </a:r>
          </a:p>
          <a:p>
            <a:pPr lvl="1"/>
            <a:r>
              <a:rPr lang="en-US" dirty="0"/>
              <a:t>The hackers demonstrated the ability to </a:t>
            </a:r>
            <a:r>
              <a:rPr lang="en-US" b="1" i="1" dirty="0"/>
              <a:t>cause blackouts that affected multiple cities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In most cases there were </a:t>
            </a:r>
            <a:r>
              <a:rPr lang="en-US" b="1" i="1" dirty="0"/>
              <a:t>demands for extortion payments </a:t>
            </a:r>
            <a:r>
              <a:rPr lang="en-US" dirty="0"/>
              <a:t>before the power was cut off. </a:t>
            </a:r>
          </a:p>
          <a:p>
            <a:pPr lvl="1"/>
            <a:r>
              <a:rPr lang="en-US" dirty="0"/>
              <a:t>The cyber attacks all took place </a:t>
            </a:r>
            <a:r>
              <a:rPr lang="en-US" b="1" i="1" dirty="0"/>
              <a:t>outside the U.S</a:t>
            </a:r>
            <a:r>
              <a:rPr lang="en-US" dirty="0"/>
              <a:t>. but the CIA did not specify the countries affected, when the incidents occurred, the amount involved, or the duration of the outages. </a:t>
            </a:r>
          </a:p>
          <a:p>
            <a:pPr lvl="1"/>
            <a:r>
              <a:rPr lang="en-US" dirty="0"/>
              <a:t>The CIA had reason to believe that in some cases the hackers possessed </a:t>
            </a:r>
            <a:r>
              <a:rPr lang="en-US" b="1" i="1" dirty="0"/>
              <a:t>inside knowledge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All of the attacks were </a:t>
            </a:r>
            <a:r>
              <a:rPr lang="en-US" b="1" i="1" dirty="0"/>
              <a:t>made through the Internet</a:t>
            </a:r>
            <a:r>
              <a:rPr lang="en-US" dirty="0"/>
              <a:t>, though as with the </a:t>
            </a:r>
            <a:r>
              <a:rPr lang="en-US" dirty="0" err="1"/>
              <a:t>Stuxnet</a:t>
            </a:r>
            <a:r>
              <a:rPr lang="en-US" dirty="0"/>
              <a:t> worm, even “disconnected” systems can be attacked</a:t>
            </a:r>
          </a:p>
          <a:p>
            <a:r>
              <a:rPr lang="en-US" dirty="0" smtClean="0"/>
              <a:t>What kinds of Cyber Attacks and Who is the Source?</a:t>
            </a:r>
          </a:p>
          <a:p>
            <a:pPr lvl="1"/>
            <a:r>
              <a:rPr lang="en-US" dirty="0" smtClean="0"/>
              <a:t>Viruses, Worms, Trojan Horses, Blended Threats</a:t>
            </a:r>
          </a:p>
          <a:p>
            <a:pPr lvl="1"/>
            <a:r>
              <a:rPr lang="en-US" dirty="0" smtClean="0"/>
              <a:t>Nation states, terrorist cells, criminal gangs, individual hackers, etc.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11/14/2013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8601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Cyber Attack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538" y="1039813"/>
            <a:ext cx="7541241" cy="525015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Virus</a:t>
            </a:r>
          </a:p>
          <a:p>
            <a:pPr lvl="1"/>
            <a:r>
              <a:rPr lang="en-US" dirty="0" smtClean="0"/>
              <a:t>Attaches </a:t>
            </a:r>
            <a:r>
              <a:rPr lang="en-US" dirty="0"/>
              <a:t>itself to a program or file enabling it to spread from one computer to another, leaving infections as it travels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range in severity: some may cause only mildly annoying effects while others can damage your hardware, software or files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Worm</a:t>
            </a:r>
          </a:p>
          <a:p>
            <a:pPr lvl="1"/>
            <a:r>
              <a:rPr lang="en-US" dirty="0" smtClean="0"/>
              <a:t>Similar </a:t>
            </a:r>
            <a:r>
              <a:rPr lang="en-US" dirty="0"/>
              <a:t>to a virus by design and is considered to be a sub-class of a virus. </a:t>
            </a:r>
            <a:endParaRPr lang="en-US" dirty="0" smtClean="0"/>
          </a:p>
          <a:p>
            <a:pPr lvl="1"/>
            <a:r>
              <a:rPr lang="en-US" dirty="0" smtClean="0"/>
              <a:t>Spread </a:t>
            </a:r>
            <a:r>
              <a:rPr lang="en-US" dirty="0"/>
              <a:t>from computer to computer, but unlike a virus, it has the capability to travel without any human action. </a:t>
            </a:r>
            <a:endParaRPr lang="en-US" dirty="0" smtClean="0"/>
          </a:p>
          <a:p>
            <a:pPr lvl="1"/>
            <a:r>
              <a:rPr lang="en-US" dirty="0" smtClean="0"/>
              <a:t>Takes </a:t>
            </a:r>
            <a:r>
              <a:rPr lang="en-US" dirty="0"/>
              <a:t>advantage of file or information transport features on your system, which is what allows it to travel unaided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Trojan Horse</a:t>
            </a:r>
          </a:p>
          <a:p>
            <a:pPr lvl="1"/>
            <a:r>
              <a:rPr lang="en-US" dirty="0" smtClean="0"/>
              <a:t>Will </a:t>
            </a:r>
            <a:r>
              <a:rPr lang="en-US" dirty="0"/>
              <a:t>appear to be useful software but will actually do damage once installed or run on your computer.</a:t>
            </a:r>
          </a:p>
          <a:p>
            <a:pPr lvl="1"/>
            <a:r>
              <a:rPr lang="en-US" dirty="0" smtClean="0"/>
              <a:t>Trojan Horses usually trick users </a:t>
            </a:r>
            <a:r>
              <a:rPr lang="en-US" dirty="0"/>
              <a:t>into opening them because they appear to be receiving legitimate software or files from a legitimate source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Blended Threat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more sophisticated attack that bundles some of the worst aspects of viruses, worms, Trojan horses and malicious code into one single threat.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11/14/2013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5362" name="Picture 2" descr="C:\Users\00v8408\AppData\Local\Microsoft\Windows\Temporary Internet Files\Content.IE5\PI6KRI58\MC90043873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131" y="1379664"/>
            <a:ext cx="1007633" cy="75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00v8408\AppData\Local\Microsoft\Windows\Temporary Internet Files\Content.IE5\M1GI68L0\MC9002322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304" y="2883306"/>
            <a:ext cx="1193460" cy="48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00v8408\AppData\Local\Microsoft\Windows\Temporary Internet Files\Content.IE5\H1Y19LUR\MC90029036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993" y="4128380"/>
            <a:ext cx="703907" cy="69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00v8408\AppData\Local\Microsoft\Windows\Temporary Internet Files\Content.IE5\PI6KRI58\MC90031110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132" y="5171289"/>
            <a:ext cx="680815" cy="97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74539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538" y="274638"/>
            <a:ext cx="845488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Would a Power Grid Cyber Attack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Case Studies of Cyber Attacks</a:t>
            </a:r>
          </a:p>
          <a:p>
            <a:pPr lvl="1"/>
            <a:r>
              <a:rPr lang="en-US" sz="2800" dirty="0" err="1" smtClean="0"/>
              <a:t>Stuxnet</a:t>
            </a:r>
            <a:endParaRPr lang="en-US" sz="2800" dirty="0" smtClean="0"/>
          </a:p>
          <a:p>
            <a:pPr lvl="1"/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Flame</a:t>
            </a:r>
          </a:p>
          <a:p>
            <a:pPr lvl="1"/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Gauss</a:t>
            </a:r>
          </a:p>
          <a:p>
            <a:pPr lvl="1"/>
            <a:r>
              <a:rPr lang="en-US" sz="2800" dirty="0" err="1" smtClean="0">
                <a:solidFill>
                  <a:schemeClr val="bg1">
                    <a:lumMod val="75000"/>
                  </a:schemeClr>
                </a:solidFill>
              </a:rPr>
              <a:t>Duqu</a:t>
            </a: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11/14/2013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70171" y="2508237"/>
            <a:ext cx="2272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Cyber Attack Vectors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89316" y="3560597"/>
            <a:ext cx="1136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Online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23110" y="3652195"/>
            <a:ext cx="1136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Offline</a:t>
            </a:r>
          </a:p>
        </p:txBody>
      </p:sp>
      <p:pic>
        <p:nvPicPr>
          <p:cNvPr id="9" name="Picture 8" descr="usb-stick-outlin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146" y="4213963"/>
            <a:ext cx="792956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C:\Users\00v8408\AppData\Local\Microsoft\Windows\Temporary Internet Files\Content.IE5\M1GI68L0\MC90038971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573" y="4477324"/>
            <a:ext cx="660573" cy="53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00v8408\AppData\Local\Microsoft\Windows\Temporary Internet Files\Content.IE5\PI6KRI58\MC90023393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170" y="4010959"/>
            <a:ext cx="924466" cy="100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734170" y="4213963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email</a:t>
            </a:r>
          </a:p>
        </p:txBody>
      </p:sp>
      <p:pic>
        <p:nvPicPr>
          <p:cNvPr id="9220" name="Picture 4" descr="C:\Users\00v8408\AppData\Local\Microsoft\Windows\Temporary Internet Files\Content.IE5\BW64W797\MM900286747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230" y="4235103"/>
            <a:ext cx="64770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934831" y="4741155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www</a:t>
            </a:r>
          </a:p>
        </p:txBody>
      </p:sp>
      <p:pic>
        <p:nvPicPr>
          <p:cNvPr id="9221" name="Picture 5" descr="C:\Users\00v8408\AppData\Local\Microsoft\Windows\Temporary Internet Files\Content.IE5\PI6KRI58\MC90041094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219" y="5053954"/>
            <a:ext cx="1133089" cy="80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815892" y="5844016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file download</a:t>
            </a:r>
          </a:p>
        </p:txBody>
      </p:sp>
      <p:sp>
        <p:nvSpPr>
          <p:cNvPr id="11" name="Down Arrow 10"/>
          <p:cNvSpPr/>
          <p:nvPr/>
        </p:nvSpPr>
        <p:spPr bwMode="auto">
          <a:xfrm rot="2767776">
            <a:off x="4332064" y="3216961"/>
            <a:ext cx="677732" cy="664668"/>
          </a:xfrm>
          <a:prstGeom prst="downArrow">
            <a:avLst/>
          </a:prstGeom>
          <a:solidFill>
            <a:srgbClr val="B5B5B5"/>
          </a:solidFill>
          <a:ln w="1270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en-US" dirty="0" err="1" smtClean="0"/>
          </a:p>
        </p:txBody>
      </p:sp>
      <p:sp>
        <p:nvSpPr>
          <p:cNvPr id="18" name="Down Arrow 17"/>
          <p:cNvSpPr/>
          <p:nvPr/>
        </p:nvSpPr>
        <p:spPr bwMode="auto">
          <a:xfrm rot="18508612">
            <a:off x="6250980" y="3305790"/>
            <a:ext cx="677732" cy="664668"/>
          </a:xfrm>
          <a:prstGeom prst="downArrow">
            <a:avLst/>
          </a:prstGeom>
          <a:solidFill>
            <a:srgbClr val="B5B5B5"/>
          </a:solidFill>
          <a:ln w="1270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en-US" dirty="0" err="1" smtClean="0"/>
          </a:p>
        </p:txBody>
      </p:sp>
      <p:pic>
        <p:nvPicPr>
          <p:cNvPr id="9222" name="Picture 6" descr="C:\Users\00v8408\AppData\Local\Microsoft\Windows\Temporary Internet Files\Content.IE5\M1GI68L0\MP900402247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257" y="5053954"/>
            <a:ext cx="704200" cy="105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347080" y="6109738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Denial of Service</a:t>
            </a:r>
          </a:p>
        </p:txBody>
      </p:sp>
      <p:pic>
        <p:nvPicPr>
          <p:cNvPr id="9223" name="Picture 7" descr="C:\Users\00v8408\AppData\Local\Microsoft\Windows\Temporary Internet Files\Content.IE5\BW64W797\MC900391210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214" y="4853220"/>
            <a:ext cx="939089" cy="82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C:\Program Files (x86)\Microsoft Office\MEDIA\CAGCAT10\j0300520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450" y="5456979"/>
            <a:ext cx="9525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065228" y="627536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ort scanning</a:t>
            </a:r>
          </a:p>
        </p:txBody>
      </p:sp>
      <p:pic>
        <p:nvPicPr>
          <p:cNvPr id="9226" name="Picture 10" descr="C:\Users\00v8408\AppData\Local\Microsoft\Windows\Temporary Internet Files\Content.IE5\H1Y19LUR\MC900433145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34" y="4097519"/>
            <a:ext cx="1191632" cy="89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90739" y="4911259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0-day vulnerability</a:t>
            </a:r>
          </a:p>
        </p:txBody>
      </p:sp>
    </p:spTree>
    <p:extLst>
      <p:ext uri="{BB962C8B-B14F-4D97-AF65-F5344CB8AC3E}">
        <p14:creationId xmlns:p14="http://schemas.microsoft.com/office/powerpoint/2010/main" val="42303098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839" y="2161637"/>
            <a:ext cx="4299247" cy="6858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Case Study A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err="1" smtClean="0"/>
              <a:t>Stuxnet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11/14/2013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493378" y="3586920"/>
            <a:ext cx="2806700" cy="2806700"/>
            <a:chOff x="130704" y="2285997"/>
            <a:chExt cx="2807229" cy="2807229"/>
          </a:xfrm>
        </p:grpSpPr>
        <p:pic>
          <p:nvPicPr>
            <p:cNvPr id="7" name="Picture 5" descr="windows 7 logo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91317" y="3065726"/>
              <a:ext cx="1114490" cy="1055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827390" y="2839250"/>
              <a:ext cx="1854411" cy="1854411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230188" indent="-230188">
                <a:spcBef>
                  <a:spcPct val="20000"/>
                </a:spcBef>
                <a:buClr>
                  <a:schemeClr val="tx1"/>
                </a:buClr>
                <a:buSzPct val="110000"/>
              </a:pPr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cxnSp>
          <p:nvCxnSpPr>
            <p:cNvPr id="9" name="Straight Connector 10"/>
            <p:cNvCxnSpPr>
              <a:cxnSpLocks noChangeShapeType="1"/>
            </p:cNvCxnSpPr>
            <p:nvPr/>
          </p:nvCxnSpPr>
          <p:spPr bwMode="auto">
            <a:xfrm flipV="1">
              <a:off x="130704" y="3587162"/>
              <a:ext cx="2807229" cy="2049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0" name="Straight Connector 12"/>
            <p:cNvCxnSpPr>
              <a:cxnSpLocks noChangeShapeType="1"/>
            </p:cNvCxnSpPr>
            <p:nvPr/>
          </p:nvCxnSpPr>
          <p:spPr bwMode="auto">
            <a:xfrm rot="16200000" flipV="1">
              <a:off x="110214" y="3679367"/>
              <a:ext cx="2807229" cy="2049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grpSp>
          <p:nvGrpSpPr>
            <p:cNvPr id="11" name="Group 23"/>
            <p:cNvGrpSpPr>
              <a:grpSpLocks/>
            </p:cNvGrpSpPr>
            <p:nvPr/>
          </p:nvGrpSpPr>
          <p:grpSpPr bwMode="auto">
            <a:xfrm>
              <a:off x="1972730" y="2988735"/>
              <a:ext cx="516466" cy="516466"/>
              <a:chOff x="2032001" y="4588934"/>
              <a:chExt cx="516466" cy="516466"/>
            </a:xfrm>
          </p:grpSpPr>
          <p:sp>
            <p:nvSpPr>
              <p:cNvPr id="22" name="Oval 21"/>
              <p:cNvSpPr/>
              <p:nvPr/>
            </p:nvSpPr>
            <p:spPr bwMode="auto">
              <a:xfrm>
                <a:off x="2032001" y="4588934"/>
                <a:ext cx="516466" cy="516466"/>
              </a:xfrm>
              <a:prstGeom prst="ellipse">
                <a:avLst/>
              </a:prstGeom>
              <a:solidFill>
                <a:srgbClr val="CC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lIns="0" tIns="0" rIns="0" bIns="0">
                <a:spAutoFit/>
              </a:bodyPr>
              <a:lstStyle/>
              <a:p>
                <a:pPr marL="230188" indent="-230188">
                  <a:spcBef>
                    <a:spcPct val="20000"/>
                  </a:spcBef>
                  <a:buClr>
                    <a:schemeClr val="tx1"/>
                  </a:buClr>
                  <a:buSzPct val="110000"/>
                  <a:defRPr/>
                </a:pPr>
                <a:endParaRPr lang="en-US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3" name="TextBox 21"/>
              <p:cNvSpPr txBox="1">
                <a:spLocks noChangeAspect="1"/>
              </p:cNvSpPr>
              <p:nvPr/>
            </p:nvSpPr>
            <p:spPr bwMode="auto">
              <a:xfrm>
                <a:off x="2059788" y="4622801"/>
                <a:ext cx="46256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000" b="1"/>
                  <a:t>Zero </a:t>
                </a:r>
              </a:p>
              <a:p>
                <a:pPr algn="ctr"/>
                <a:r>
                  <a:rPr lang="en-US" sz="1000" b="1"/>
                  <a:t>Day</a:t>
                </a:r>
              </a:p>
            </p:txBody>
          </p:sp>
        </p:grpSp>
        <p:grpSp>
          <p:nvGrpSpPr>
            <p:cNvPr id="12" name="Group 24"/>
            <p:cNvGrpSpPr>
              <a:grpSpLocks/>
            </p:cNvGrpSpPr>
            <p:nvPr/>
          </p:nvGrpSpPr>
          <p:grpSpPr bwMode="auto">
            <a:xfrm>
              <a:off x="736593" y="2768601"/>
              <a:ext cx="516466" cy="516466"/>
              <a:chOff x="2032001" y="4588934"/>
              <a:chExt cx="516466" cy="516466"/>
            </a:xfrm>
          </p:grpSpPr>
          <p:sp>
            <p:nvSpPr>
              <p:cNvPr id="20" name="Oval 19"/>
              <p:cNvSpPr/>
              <p:nvPr/>
            </p:nvSpPr>
            <p:spPr bwMode="auto">
              <a:xfrm>
                <a:off x="2032001" y="4588934"/>
                <a:ext cx="516466" cy="516466"/>
              </a:xfrm>
              <a:prstGeom prst="ellipse">
                <a:avLst/>
              </a:prstGeom>
              <a:solidFill>
                <a:srgbClr val="CC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lIns="0" tIns="0" rIns="0" bIns="0">
                <a:spAutoFit/>
              </a:bodyPr>
              <a:lstStyle/>
              <a:p>
                <a:pPr marL="230188" indent="-230188">
                  <a:spcBef>
                    <a:spcPct val="20000"/>
                  </a:spcBef>
                  <a:buClr>
                    <a:schemeClr val="tx1"/>
                  </a:buClr>
                  <a:buSzPct val="110000"/>
                  <a:defRPr/>
                </a:pPr>
                <a:endParaRPr lang="en-US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1" name="TextBox 26"/>
              <p:cNvSpPr txBox="1">
                <a:spLocks noChangeAspect="1"/>
              </p:cNvSpPr>
              <p:nvPr/>
            </p:nvSpPr>
            <p:spPr bwMode="auto">
              <a:xfrm>
                <a:off x="2059788" y="4622801"/>
                <a:ext cx="46256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000" b="1"/>
                  <a:t>Zero </a:t>
                </a:r>
              </a:p>
              <a:p>
                <a:pPr algn="ctr"/>
                <a:r>
                  <a:rPr lang="en-US" sz="1000" b="1"/>
                  <a:t>Day</a:t>
                </a:r>
              </a:p>
            </p:txBody>
          </p:sp>
        </p:grpSp>
        <p:grpSp>
          <p:nvGrpSpPr>
            <p:cNvPr id="13" name="Group 27"/>
            <p:cNvGrpSpPr>
              <a:grpSpLocks/>
            </p:cNvGrpSpPr>
            <p:nvPr/>
          </p:nvGrpSpPr>
          <p:grpSpPr bwMode="auto">
            <a:xfrm>
              <a:off x="499532" y="3801538"/>
              <a:ext cx="516466" cy="516466"/>
              <a:chOff x="2032001" y="4588934"/>
              <a:chExt cx="516466" cy="516466"/>
            </a:xfrm>
          </p:grpSpPr>
          <p:sp>
            <p:nvSpPr>
              <p:cNvPr id="18" name="Oval 17"/>
              <p:cNvSpPr/>
              <p:nvPr/>
            </p:nvSpPr>
            <p:spPr bwMode="auto">
              <a:xfrm>
                <a:off x="2032001" y="4588934"/>
                <a:ext cx="516466" cy="516466"/>
              </a:xfrm>
              <a:prstGeom prst="ellipse">
                <a:avLst/>
              </a:prstGeom>
              <a:solidFill>
                <a:srgbClr val="CC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lIns="0" tIns="0" rIns="0" bIns="0">
                <a:spAutoFit/>
              </a:bodyPr>
              <a:lstStyle/>
              <a:p>
                <a:pPr marL="230188" indent="-230188">
                  <a:spcBef>
                    <a:spcPct val="20000"/>
                  </a:spcBef>
                  <a:buClr>
                    <a:schemeClr val="tx1"/>
                  </a:buClr>
                  <a:buSzPct val="110000"/>
                  <a:defRPr/>
                </a:pPr>
                <a:endParaRPr lang="en-US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19" name="TextBox 29"/>
              <p:cNvSpPr txBox="1">
                <a:spLocks noChangeAspect="1"/>
              </p:cNvSpPr>
              <p:nvPr/>
            </p:nvSpPr>
            <p:spPr bwMode="auto">
              <a:xfrm>
                <a:off x="2059788" y="4622801"/>
                <a:ext cx="46256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000" b="1"/>
                  <a:t>Zero </a:t>
                </a:r>
              </a:p>
              <a:p>
                <a:pPr algn="ctr"/>
                <a:r>
                  <a:rPr lang="en-US" sz="1000" b="1"/>
                  <a:t>Day</a:t>
                </a:r>
              </a:p>
            </p:txBody>
          </p:sp>
        </p:grpSp>
        <p:grpSp>
          <p:nvGrpSpPr>
            <p:cNvPr id="14" name="Group 30"/>
            <p:cNvGrpSpPr>
              <a:grpSpLocks/>
            </p:cNvGrpSpPr>
            <p:nvPr/>
          </p:nvGrpSpPr>
          <p:grpSpPr bwMode="auto">
            <a:xfrm>
              <a:off x="1617135" y="4148673"/>
              <a:ext cx="516466" cy="516466"/>
              <a:chOff x="2032001" y="4588934"/>
              <a:chExt cx="516466" cy="516466"/>
            </a:xfrm>
          </p:grpSpPr>
          <p:sp>
            <p:nvSpPr>
              <p:cNvPr id="16" name="Oval 15"/>
              <p:cNvSpPr/>
              <p:nvPr/>
            </p:nvSpPr>
            <p:spPr bwMode="auto">
              <a:xfrm>
                <a:off x="2032001" y="4588934"/>
                <a:ext cx="516466" cy="516466"/>
              </a:xfrm>
              <a:prstGeom prst="ellipse">
                <a:avLst/>
              </a:prstGeom>
              <a:solidFill>
                <a:srgbClr val="CC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lIns="0" tIns="0" rIns="0" bIns="0">
                <a:spAutoFit/>
              </a:bodyPr>
              <a:lstStyle/>
              <a:p>
                <a:pPr marL="230188" indent="-230188">
                  <a:spcBef>
                    <a:spcPct val="20000"/>
                  </a:spcBef>
                  <a:buClr>
                    <a:schemeClr val="tx1"/>
                  </a:buClr>
                  <a:buSzPct val="110000"/>
                  <a:defRPr/>
                </a:pPr>
                <a:endParaRPr lang="en-US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17" name="TextBox 32"/>
              <p:cNvSpPr txBox="1">
                <a:spLocks noChangeAspect="1"/>
              </p:cNvSpPr>
              <p:nvPr/>
            </p:nvSpPr>
            <p:spPr bwMode="auto">
              <a:xfrm>
                <a:off x="2059788" y="4622801"/>
                <a:ext cx="46256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000" b="1"/>
                  <a:t>Zero </a:t>
                </a:r>
              </a:p>
              <a:p>
                <a:pPr algn="ctr"/>
                <a:r>
                  <a:rPr lang="en-US" sz="1000" b="1"/>
                  <a:t>Day</a:t>
                </a:r>
              </a:p>
            </p:txBody>
          </p:sp>
        </p:grp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663466" y="2767528"/>
              <a:ext cx="1700730" cy="170073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230188" indent="-230188">
                <a:spcBef>
                  <a:spcPct val="20000"/>
                </a:spcBef>
                <a:buClr>
                  <a:schemeClr val="tx1"/>
                </a:buClr>
                <a:buSzPct val="110000"/>
              </a:pPr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</p:grpSp>
      <p:pic>
        <p:nvPicPr>
          <p:cNvPr id="24" name="Picture 23" descr="stuxnet 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8603" y="467912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500" y="3586920"/>
            <a:ext cx="4040680" cy="280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9803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6 C 0.00122 0.00902 0.00208 0.01805 0.00365 0.02731 C 0.00295 0.04907 0.00226 0.06897 -0.00191 0.09027 C -0.0033 0.10833 -0.00278 0.12847 -0.00746 0.14583 C -0.00868 0.15555 -0.00955 0.1655 -0.01111 0.17546 C -0.0118 0.18819 -0.0125 0.1986 -0.01389 0.2111 C -0.01371 0.2206 -0.01423 0.23009 -0.01302 0.23958 C -0.01285 0.2412 -0.01111 0.24166 -0.01024 0.24328 C -0.00764 0.24814 -0.00712 0.25347 -0.00364 0.2581 C -0.00104 0.26921 0.00903 0.2787 0.01754 0.28147 C 0.02795 0.29097 0.04132 0.28981 0.05365 0.29143 C 0.1474 0.28865 0.11094 0.29027 0.16302 0.28772 C 0.1849 0.28402 0.20642 0.28541 0.22865 0.28657 C 0.26007 0.29027 0.24774 0.28981 0.29445 0.28772 C 0.30365 0.28726 0.3158 0.28055 0.32587 0.27916 C 0.33038 0.27731 0.33195 0.27546 0.33611 0.27291 C 0.34202 0.26921 0.35017 0.26666 0.35642 0.26435 C 0.36267 0.26157 0.36858 0.25694 0.375 0.25439 C 0.37917 0.25046 0.38333 0.24953 0.38802 0.24698 C 0.39427 0.24328 0.39879 0.23657 0.40538 0.23333 C 0.41077 0.22615 0.41684 0.21828 0.42396 0.21481 C 0.43108 0.20532 0.42761 0.2074 0.43333 0.20509 C 0.43386 0.2037 0.43438 0.20231 0.43524 0.20138 C 0.43594 0.20022 0.43733 0.19999 0.43802 0.19884 C 0.44115 0.19282 0.43559 0.19629 0.44167 0.19397 C 0.44479 0.19073 0.44705 0.18749 0.45087 0.18518 C 0.45208 0.18032 0.45261 0.178 0.45642 0.17661 C 0.45729 0.17222 0.45833 0.16897 0.46007 0.1655 C 0.46215 0.15624 0.45903 0.16712 0.46372 0.15925 C 0.46632 0.15462 0.46354 0.15347 0.4684 0.14953 C 0.46945 0.14397 0.46788 0.14444 0.47014 0.14444 " pathEditMode="relative" ptsTypes="ffffffffffffffffffffffffffffffA">
                                      <p:cBhvr>
                                        <p:cTn id="1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Stuxnet</a:t>
            </a:r>
            <a:r>
              <a:rPr lang="en-US" dirty="0" smtClean="0"/>
              <a:t>:  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538" y="1039813"/>
            <a:ext cx="8667750" cy="531795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It is characterized as a </a:t>
            </a:r>
            <a:r>
              <a:rPr lang="en-US" b="1" i="1" dirty="0" smtClean="0"/>
              <a:t>worm</a:t>
            </a:r>
          </a:p>
          <a:p>
            <a:r>
              <a:rPr lang="en-US" dirty="0" smtClean="0"/>
              <a:t>Targets  </a:t>
            </a:r>
            <a:r>
              <a:rPr lang="en-US" b="1" i="1" dirty="0" smtClean="0"/>
              <a:t>PLC/SCADA equipment</a:t>
            </a:r>
          </a:p>
          <a:p>
            <a:pPr lvl="1"/>
            <a:r>
              <a:rPr lang="en-US" dirty="0" smtClean="0"/>
              <a:t>PLC </a:t>
            </a:r>
            <a:r>
              <a:rPr lang="en-US" dirty="0"/>
              <a:t>–</a:t>
            </a:r>
            <a:r>
              <a:rPr lang="en-US" dirty="0" smtClean="0"/>
              <a:t>  Programmable Logic Controller , used as field devices replacing remote terminal units that attach to sensors monitoring industrial processes</a:t>
            </a:r>
          </a:p>
          <a:p>
            <a:pPr lvl="1"/>
            <a:r>
              <a:rPr lang="en-US" dirty="0" smtClean="0"/>
              <a:t>SCADA </a:t>
            </a:r>
            <a:r>
              <a:rPr lang="en-US" dirty="0"/>
              <a:t>–</a:t>
            </a:r>
            <a:r>
              <a:rPr lang="en-US" dirty="0" smtClean="0"/>
              <a:t>   Supervisory Control and Data Acquisition,   a type of industrial control system used in Electrical Power Systems, manufacturing, production, fabrication, refining, etc.</a:t>
            </a:r>
          </a:p>
          <a:p>
            <a:r>
              <a:rPr lang="en-US" dirty="0" smtClean="0"/>
              <a:t>Same architecture platform used to create </a:t>
            </a:r>
            <a:r>
              <a:rPr lang="en-US" dirty="0" err="1" smtClean="0"/>
              <a:t>Stuxnet</a:t>
            </a:r>
            <a:r>
              <a:rPr lang="en-US" dirty="0" smtClean="0"/>
              <a:t> &amp; </a:t>
            </a:r>
            <a:r>
              <a:rPr lang="en-US" dirty="0" err="1" smtClean="0"/>
              <a:t>Duqu</a:t>
            </a:r>
            <a:endParaRPr lang="en-US" dirty="0" smtClean="0"/>
          </a:p>
          <a:p>
            <a:r>
              <a:rPr lang="en-US" dirty="0" smtClean="0"/>
              <a:t>Contains</a:t>
            </a:r>
          </a:p>
          <a:p>
            <a:pPr lvl="1"/>
            <a:r>
              <a:rPr lang="en-US" dirty="0" smtClean="0"/>
              <a:t>Driver file which loads a main module </a:t>
            </a:r>
            <a:br>
              <a:rPr lang="en-US" dirty="0" smtClean="0"/>
            </a:br>
            <a:r>
              <a:rPr lang="en-US" dirty="0" smtClean="0"/>
              <a:t>designed as an encrypted library</a:t>
            </a:r>
          </a:p>
          <a:p>
            <a:pPr lvl="1"/>
            <a:r>
              <a:rPr lang="en-US" dirty="0" smtClean="0"/>
              <a:t>Configuration file</a:t>
            </a:r>
          </a:p>
          <a:p>
            <a:pPr lvl="1"/>
            <a:r>
              <a:rPr lang="en-US" dirty="0" smtClean="0"/>
              <a:t>Encrypted block in the system </a:t>
            </a:r>
            <a:br>
              <a:rPr lang="en-US" dirty="0" smtClean="0"/>
            </a:br>
            <a:r>
              <a:rPr lang="en-US" dirty="0" smtClean="0"/>
              <a:t>registry</a:t>
            </a:r>
          </a:p>
          <a:p>
            <a:pPr lvl="1"/>
            <a:r>
              <a:rPr lang="en-US" dirty="0" smtClean="0"/>
              <a:t>Definition for the location of the </a:t>
            </a:r>
            <a:br>
              <a:rPr lang="en-US" dirty="0" smtClean="0"/>
            </a:br>
            <a:r>
              <a:rPr lang="en-US" dirty="0" smtClean="0"/>
              <a:t>module being loaded and the </a:t>
            </a:r>
            <a:br>
              <a:rPr lang="en-US" dirty="0" smtClean="0"/>
            </a:br>
            <a:r>
              <a:rPr lang="en-US" dirty="0" smtClean="0"/>
              <a:t>name of the process for injection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11/14/2013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0" y="3691944"/>
            <a:ext cx="4218902" cy="1905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604" y="5651454"/>
            <a:ext cx="3519431" cy="11419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 rot="19796916">
            <a:off x="5546871" y="6072142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Drivers</a:t>
            </a:r>
          </a:p>
        </p:txBody>
      </p:sp>
    </p:spTree>
    <p:extLst>
      <p:ext uri="{BB962C8B-B14F-4D97-AF65-F5344CB8AC3E}">
        <p14:creationId xmlns:p14="http://schemas.microsoft.com/office/powerpoint/2010/main" val="333601095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mputer-Viru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8175" y="4564426"/>
            <a:ext cx="23256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Computer-Clean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70238" y="4564426"/>
            <a:ext cx="232568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n with briefcas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8213" y="4504101"/>
            <a:ext cx="890587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usb-stick-outlin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2938" y="4927963"/>
            <a:ext cx="1585912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itle 1"/>
          <p:cNvSpPr>
            <a:spLocks noGrp="1"/>
          </p:cNvSpPr>
          <p:nvPr>
            <p:ph type="title"/>
          </p:nvPr>
        </p:nvSpPr>
        <p:spPr>
          <a:xfrm>
            <a:off x="962636" y="283277"/>
            <a:ext cx="7024688" cy="547688"/>
          </a:xfrm>
        </p:spPr>
        <p:txBody>
          <a:bodyPr/>
          <a:lstStyle/>
          <a:p>
            <a:r>
              <a:rPr lang="en-US" dirty="0" err="1"/>
              <a:t>Stuxnet</a:t>
            </a:r>
            <a:r>
              <a:rPr lang="en-US" dirty="0"/>
              <a:t>: How it Worked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95738" y="986201"/>
            <a:ext cx="514826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Nuclear facility in Iran has no connections to the Web, making it secure from outside penetration</a:t>
            </a:r>
          </a:p>
          <a:p>
            <a:endParaRPr lang="en-US"/>
          </a:p>
        </p:txBody>
      </p:sp>
      <p:pic>
        <p:nvPicPr>
          <p:cNvPr id="6" name="Picture 5" descr="Irans-Bushehr-nuclear-power-plant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878251"/>
            <a:ext cx="3317875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6201" dir="2700000" rotWithShape="0">
              <a:srgbClr val="000000">
                <a:alpha val="50000"/>
              </a:srgbClr>
            </a:outerShdw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57263" y="3221401"/>
            <a:ext cx="31750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800"/>
              <a:t>Stuxnet was designed and sent into the area around the nuclear power plant to infect a number of computers</a:t>
            </a:r>
          </a:p>
          <a:p>
            <a:pPr algn="r"/>
            <a:endParaRPr lang="en-US" sz="1800"/>
          </a:p>
        </p:txBody>
      </p:sp>
      <p:pic>
        <p:nvPicPr>
          <p:cNvPr id="8" name="Picture 7" descr="world wide web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0975" y="4188188"/>
            <a:ext cx="182880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2" name="Right Arrow 9"/>
          <p:cNvSpPr>
            <a:spLocks noChangeArrowheads="1"/>
          </p:cNvSpPr>
          <p:nvPr/>
        </p:nvSpPr>
        <p:spPr bwMode="auto">
          <a:xfrm>
            <a:off x="3903663" y="4212001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marL="230188" indent="-230188">
              <a:spcBef>
                <a:spcPct val="20000"/>
              </a:spcBef>
              <a:buClr>
                <a:schemeClr val="tx1"/>
              </a:buClr>
              <a:buSzPct val="110000"/>
            </a:pP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4" name="Picture 13" descr="stuxnet logo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9DB1D1"/>
              </a:clrFrom>
              <a:clrTo>
                <a:srgbClr val="9DB1D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6775" y="538833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470400" y="3221401"/>
            <a:ext cx="45497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lvl="1" algn="r"/>
            <a:r>
              <a:rPr lang="en-US" sz="1800" dirty="0"/>
              <a:t>– Assumption: someone working in the plant would take work home on a flash drive, acquire the </a:t>
            </a:r>
            <a:r>
              <a:rPr lang="en-US" sz="1800" dirty="0" err="1"/>
              <a:t>Stuxnet</a:t>
            </a:r>
            <a:r>
              <a:rPr lang="en-US" sz="1800" dirty="0"/>
              <a:t> worm, and then bring it back into the facility</a:t>
            </a:r>
          </a:p>
        </p:txBody>
      </p:sp>
    </p:spTree>
    <p:extLst>
      <p:ext uri="{BB962C8B-B14F-4D97-AF65-F5344CB8AC3E}">
        <p14:creationId xmlns:p14="http://schemas.microsoft.com/office/powerpoint/2010/main" val="24459745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35452 -0.0277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" y="-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452 -0.02778 L 0.58508 -0.04375 " pathEditMode="relative" ptsTypes="AA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52 -0.00116 L 0.29306 -0.0011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man with briefcas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463" y="1071563"/>
            <a:ext cx="83026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59400" y="1154113"/>
            <a:ext cx="3471863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Once inside the facility, the worm required trust from the computer system to allow it in</a:t>
            </a:r>
          </a:p>
          <a:p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9738" y="3935413"/>
            <a:ext cx="2049462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– The worm contained a stolen, trusted “digital certificate”</a:t>
            </a:r>
          </a:p>
          <a:p>
            <a:endParaRPr lang="en-US" sz="1800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2439988" y="4283075"/>
            <a:ext cx="6162675" cy="2058988"/>
            <a:chOff x="2439650" y="4283076"/>
            <a:chExt cx="6162840" cy="2058458"/>
          </a:xfrm>
        </p:grpSpPr>
        <p:cxnSp>
          <p:nvCxnSpPr>
            <p:cNvPr id="26641" name="Straight Connector 15"/>
            <p:cNvCxnSpPr>
              <a:cxnSpLocks noChangeShapeType="1"/>
            </p:cNvCxnSpPr>
            <p:nvPr/>
          </p:nvCxnSpPr>
          <p:spPr bwMode="auto">
            <a:xfrm>
              <a:off x="3843858" y="6138330"/>
              <a:ext cx="1718733" cy="15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pic>
          <p:nvPicPr>
            <p:cNvPr id="20" name="Picture 19" descr="iranian_woman_Bushehr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46440" y="4283076"/>
              <a:ext cx="3256050" cy="205845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76201" dir="2700000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10" name="Picture 9" descr="Russian on PC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39650" y="5011551"/>
              <a:ext cx="1641519" cy="132998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76201" dir="2700000" rotWithShape="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2474913" y="3429000"/>
            <a:ext cx="2600325" cy="1477963"/>
            <a:chOff x="5064930" y="1816513"/>
            <a:chExt cx="3023912" cy="1718788"/>
          </a:xfrm>
        </p:grpSpPr>
        <p:pic>
          <p:nvPicPr>
            <p:cNvPr id="8" name="Picture 7" descr="code for certificate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230324">
              <a:off x="5064930" y="1816513"/>
              <a:ext cx="2257780" cy="1718788"/>
            </a:xfrm>
            <a:prstGeom prst="rect">
              <a:avLst/>
            </a:prstGeom>
            <a:noFill/>
            <a:ln w="9525">
              <a:solidFill>
                <a:srgbClr val="7F7F7F"/>
              </a:solidFill>
              <a:miter lim="800000"/>
              <a:headEnd/>
              <a:tailEnd/>
            </a:ln>
            <a:effectLst>
              <a:outerShdw blurRad="63500" dist="76201" dir="2700000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26" name="Picture 25" descr="AA009659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940871">
              <a:off x="7018104" y="2226363"/>
              <a:ext cx="1070738" cy="1054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100" dir="2700000" rotWithShape="0">
                <a:srgbClr val="000000">
                  <a:alpha val="42999"/>
                </a:srgbClr>
              </a:outerShdw>
            </a:effectLst>
          </p:spPr>
        </p:pic>
      </p:grpSp>
      <p:pic>
        <p:nvPicPr>
          <p:cNvPr id="32" name="Picture 31" descr="stuxnet logo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8338" y="586263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stuxnet logo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9DB1D1"/>
              </a:clrFrom>
              <a:clrTo>
                <a:srgbClr val="9DB1D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038" y="58451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 descr="Irans-Bushehr-nuclear-power-plant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51038" y="1081088"/>
            <a:ext cx="26797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6201" dir="2700000" rotWithShape="0">
              <a:srgbClr val="000000">
                <a:alpha val="50000"/>
              </a:srgbClr>
            </a:outerShdw>
          </a:effectLst>
        </p:spPr>
      </p:pic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2674938" y="1371600"/>
            <a:ext cx="1585912" cy="993775"/>
            <a:chOff x="228766" y="5308601"/>
            <a:chExt cx="1584795" cy="993137"/>
          </a:xfrm>
        </p:grpSpPr>
        <p:pic>
          <p:nvPicPr>
            <p:cNvPr id="26637" name="Picture 13" descr="usb-stick-outline.jp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8766" y="5308601"/>
              <a:ext cx="1584795" cy="958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8" name="Picture 11" descr="stuxnet logo.jpg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9DB1D1"/>
                </a:clrFrom>
                <a:clrTo>
                  <a:srgbClr val="9DB1D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1143" y="5844538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962636" y="283277"/>
            <a:ext cx="7024688" cy="547688"/>
          </a:xfrm>
        </p:spPr>
        <p:txBody>
          <a:bodyPr/>
          <a:lstStyle/>
          <a:p>
            <a:r>
              <a:rPr lang="en-US" dirty="0" err="1"/>
              <a:t>Stuxnet</a:t>
            </a:r>
            <a:r>
              <a:rPr lang="en-US" dirty="0"/>
              <a:t>: How it Worked</a:t>
            </a:r>
          </a:p>
        </p:txBody>
      </p:sp>
    </p:spTree>
    <p:extLst>
      <p:ext uri="{BB962C8B-B14F-4D97-AF65-F5344CB8AC3E}">
        <p14:creationId xmlns:p14="http://schemas.microsoft.com/office/powerpoint/2010/main" val="35621320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52 -0.00116 L 0.29306 -0.0011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472E-18 2.59259E-6 L -0.26754 0.57408 " pathEditMode="relative" ptsTypes="AA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0.27569 0.0032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569 0.00324 L 0.77291 0.0032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6426200" y="3843338"/>
            <a:ext cx="2574925" cy="1712912"/>
            <a:chOff x="6426198" y="3843859"/>
            <a:chExt cx="2574195" cy="1711870"/>
          </a:xfrm>
        </p:grpSpPr>
        <p:sp>
          <p:nvSpPr>
            <p:cNvPr id="27694" name="Right Arrow 43"/>
            <p:cNvSpPr>
              <a:spLocks noChangeArrowheads="1"/>
            </p:cNvSpPr>
            <p:nvPr/>
          </p:nvSpPr>
          <p:spPr bwMode="auto">
            <a:xfrm>
              <a:off x="6426198" y="4275663"/>
              <a:ext cx="584200" cy="482599"/>
            </a:xfrm>
            <a:prstGeom prst="rightArrow">
              <a:avLst>
                <a:gd name="adj1" fmla="val 50000"/>
                <a:gd name="adj2" fmla="val 50002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230188" indent="-230188">
                <a:spcBef>
                  <a:spcPct val="20000"/>
                </a:spcBef>
                <a:buClr>
                  <a:schemeClr val="tx1"/>
                </a:buClr>
                <a:buSzPct val="110000"/>
              </a:pPr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45" name="Picture 44" descr="Ahmadinejad visit2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53083" y="3843859"/>
              <a:ext cx="1913982" cy="138028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76201" dir="2700000" rotWithShape="0">
                <a:srgbClr val="000000">
                  <a:alpha val="50000"/>
                </a:srgbClr>
              </a:outerShdw>
            </a:effectLst>
          </p:spPr>
        </p:pic>
        <p:sp>
          <p:nvSpPr>
            <p:cNvPr id="27696" name="TextBox 47"/>
            <p:cNvSpPr txBox="1">
              <a:spLocks noChangeArrowheads="1"/>
            </p:cNvSpPr>
            <p:nvPr/>
          </p:nvSpPr>
          <p:spPr bwMode="auto">
            <a:xfrm>
              <a:off x="7017178" y="5278730"/>
              <a:ext cx="198321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/>
                <a:t>Unhappy Customer</a:t>
              </a:r>
            </a:p>
          </p:txBody>
        </p:sp>
      </p:grp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1379538" y="4454525"/>
            <a:ext cx="3311525" cy="2200275"/>
            <a:chOff x="1380059" y="4454220"/>
            <a:chExt cx="3310475" cy="2200572"/>
          </a:xfrm>
        </p:grpSpPr>
        <p:pic>
          <p:nvPicPr>
            <p:cNvPr id="27689" name="Picture 37" descr="siemens_logo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13000" y="4454220"/>
              <a:ext cx="1557867" cy="354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90" name="Picture 34" descr="Siemens 7-417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15962" y="4755725"/>
              <a:ext cx="1274572" cy="1482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91" name="Picture 38" descr="binary code strip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80059" y="5549239"/>
              <a:ext cx="2048933" cy="168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92" name="TextBox 39"/>
            <p:cNvSpPr txBox="1">
              <a:spLocks noChangeArrowheads="1"/>
            </p:cNvSpPr>
            <p:nvPr/>
          </p:nvSpPr>
          <p:spPr bwMode="auto">
            <a:xfrm>
              <a:off x="3300322" y="6193127"/>
              <a:ext cx="13055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/>
                <a:t>Frequency </a:t>
              </a:r>
            </a:p>
            <a:p>
              <a:pPr algn="ctr"/>
              <a:r>
                <a:rPr lang="en-US" sz="1200"/>
                <a:t>Converters</a:t>
              </a:r>
            </a:p>
          </p:txBody>
        </p:sp>
        <p:sp>
          <p:nvSpPr>
            <p:cNvPr id="27693" name="TextBox 41"/>
            <p:cNvSpPr txBox="1">
              <a:spLocks noChangeArrowheads="1"/>
            </p:cNvSpPr>
            <p:nvPr/>
          </p:nvSpPr>
          <p:spPr bwMode="auto">
            <a:xfrm>
              <a:off x="1645138" y="5012259"/>
              <a:ext cx="195320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/>
                <a:t>Siemens </a:t>
              </a:r>
            </a:p>
            <a:p>
              <a:pPr algn="ctr"/>
              <a:r>
                <a:rPr lang="en-US" sz="1200"/>
                <a:t>Operating System</a:t>
              </a:r>
            </a:p>
          </p:txBody>
        </p:sp>
      </p:grp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3200" y="1019175"/>
            <a:ext cx="817086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Once allowed entry, the worm contained four “Zero Day” elements in its target, the Windows 7 operating system, that controlled the overall operation of the plant</a:t>
            </a:r>
          </a:p>
          <a:p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133600" y="2306638"/>
            <a:ext cx="6154738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lvl="1"/>
            <a:r>
              <a:rPr lang="en-US" sz="1800"/>
              <a:t>– Zero Day elements are rare and extremely valuable vulnerabilities in a computer system that can be exploited only once</a:t>
            </a:r>
          </a:p>
          <a:p>
            <a:pPr lvl="1"/>
            <a:endParaRPr lang="en-US" sz="1800"/>
          </a:p>
        </p:txBody>
      </p: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96838" y="2286000"/>
            <a:ext cx="2806700" cy="2806700"/>
            <a:chOff x="130704" y="2285997"/>
            <a:chExt cx="2807229" cy="2807229"/>
          </a:xfrm>
        </p:grpSpPr>
        <p:pic>
          <p:nvPicPr>
            <p:cNvPr id="27664" name="Picture 5" descr="windows 7 logo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91317" y="3065726"/>
              <a:ext cx="1114490" cy="1055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5" name="Oval 6"/>
            <p:cNvSpPr>
              <a:spLocks noChangeArrowheads="1"/>
            </p:cNvSpPr>
            <p:nvPr/>
          </p:nvSpPr>
          <p:spPr bwMode="auto">
            <a:xfrm>
              <a:off x="827390" y="2839250"/>
              <a:ext cx="1854411" cy="1854411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230188" indent="-230188">
                <a:spcBef>
                  <a:spcPct val="20000"/>
                </a:spcBef>
                <a:buClr>
                  <a:schemeClr val="tx1"/>
                </a:buClr>
                <a:buSzPct val="110000"/>
              </a:pPr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cxnSp>
          <p:nvCxnSpPr>
            <p:cNvPr id="27666" name="Straight Connector 10"/>
            <p:cNvCxnSpPr>
              <a:cxnSpLocks noChangeShapeType="1"/>
            </p:cNvCxnSpPr>
            <p:nvPr/>
          </p:nvCxnSpPr>
          <p:spPr bwMode="auto">
            <a:xfrm flipV="1">
              <a:off x="130704" y="3587162"/>
              <a:ext cx="2807229" cy="2049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7667" name="Straight Connector 12"/>
            <p:cNvCxnSpPr>
              <a:cxnSpLocks noChangeShapeType="1"/>
            </p:cNvCxnSpPr>
            <p:nvPr/>
          </p:nvCxnSpPr>
          <p:spPr bwMode="auto">
            <a:xfrm rot="16200000" flipV="1">
              <a:off x="110214" y="3679367"/>
              <a:ext cx="2807229" cy="2049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grpSp>
          <p:nvGrpSpPr>
            <p:cNvPr id="7" name="Group 23"/>
            <p:cNvGrpSpPr>
              <a:grpSpLocks/>
            </p:cNvGrpSpPr>
            <p:nvPr/>
          </p:nvGrpSpPr>
          <p:grpSpPr bwMode="auto">
            <a:xfrm>
              <a:off x="1972730" y="2988735"/>
              <a:ext cx="516466" cy="516466"/>
              <a:chOff x="2032001" y="4588934"/>
              <a:chExt cx="516466" cy="516466"/>
            </a:xfrm>
          </p:grpSpPr>
          <p:sp>
            <p:nvSpPr>
              <p:cNvPr id="23" name="Oval 22"/>
              <p:cNvSpPr/>
              <p:nvPr/>
            </p:nvSpPr>
            <p:spPr bwMode="auto">
              <a:xfrm>
                <a:off x="2032001" y="4588934"/>
                <a:ext cx="516466" cy="516466"/>
              </a:xfrm>
              <a:prstGeom prst="ellipse">
                <a:avLst/>
              </a:prstGeom>
              <a:solidFill>
                <a:srgbClr val="CC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lIns="0" tIns="0" rIns="0" bIns="0">
                <a:spAutoFit/>
              </a:bodyPr>
              <a:lstStyle/>
              <a:p>
                <a:pPr marL="230188" indent="-230188">
                  <a:spcBef>
                    <a:spcPct val="20000"/>
                  </a:spcBef>
                  <a:buClr>
                    <a:schemeClr val="tx1"/>
                  </a:buClr>
                  <a:buSzPct val="110000"/>
                  <a:defRPr/>
                </a:pPr>
                <a:endParaRPr lang="en-US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7688" name="TextBox 21"/>
              <p:cNvSpPr txBox="1">
                <a:spLocks noChangeAspect="1"/>
              </p:cNvSpPr>
              <p:nvPr/>
            </p:nvSpPr>
            <p:spPr bwMode="auto">
              <a:xfrm>
                <a:off x="2059788" y="4622801"/>
                <a:ext cx="46256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000" b="1"/>
                  <a:t>Zero </a:t>
                </a:r>
              </a:p>
              <a:p>
                <a:pPr algn="ctr"/>
                <a:r>
                  <a:rPr lang="en-US" sz="1000" b="1"/>
                  <a:t>Day</a:t>
                </a:r>
              </a:p>
            </p:txBody>
          </p:sp>
        </p:grpSp>
        <p:grpSp>
          <p:nvGrpSpPr>
            <p:cNvPr id="8" name="Group 24"/>
            <p:cNvGrpSpPr>
              <a:grpSpLocks/>
            </p:cNvGrpSpPr>
            <p:nvPr/>
          </p:nvGrpSpPr>
          <p:grpSpPr bwMode="auto">
            <a:xfrm>
              <a:off x="736593" y="2768601"/>
              <a:ext cx="516466" cy="516466"/>
              <a:chOff x="2032001" y="4588934"/>
              <a:chExt cx="516466" cy="516466"/>
            </a:xfrm>
          </p:grpSpPr>
          <p:sp>
            <p:nvSpPr>
              <p:cNvPr id="26" name="Oval 25"/>
              <p:cNvSpPr/>
              <p:nvPr/>
            </p:nvSpPr>
            <p:spPr bwMode="auto">
              <a:xfrm>
                <a:off x="2032001" y="4588934"/>
                <a:ext cx="516466" cy="516466"/>
              </a:xfrm>
              <a:prstGeom prst="ellipse">
                <a:avLst/>
              </a:prstGeom>
              <a:solidFill>
                <a:srgbClr val="CC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lIns="0" tIns="0" rIns="0" bIns="0">
                <a:spAutoFit/>
              </a:bodyPr>
              <a:lstStyle/>
              <a:p>
                <a:pPr marL="230188" indent="-230188">
                  <a:spcBef>
                    <a:spcPct val="20000"/>
                  </a:spcBef>
                  <a:buClr>
                    <a:schemeClr val="tx1"/>
                  </a:buClr>
                  <a:buSzPct val="110000"/>
                  <a:defRPr/>
                </a:pPr>
                <a:endParaRPr lang="en-US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7684" name="TextBox 26"/>
              <p:cNvSpPr txBox="1">
                <a:spLocks noChangeAspect="1"/>
              </p:cNvSpPr>
              <p:nvPr/>
            </p:nvSpPr>
            <p:spPr bwMode="auto">
              <a:xfrm>
                <a:off x="2059788" y="4622801"/>
                <a:ext cx="46256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000" b="1"/>
                  <a:t>Zero </a:t>
                </a:r>
              </a:p>
              <a:p>
                <a:pPr algn="ctr"/>
                <a:r>
                  <a:rPr lang="en-US" sz="1000" b="1"/>
                  <a:t>Day</a:t>
                </a:r>
              </a:p>
            </p:txBody>
          </p:sp>
        </p:grpSp>
        <p:grpSp>
          <p:nvGrpSpPr>
            <p:cNvPr id="9" name="Group 27"/>
            <p:cNvGrpSpPr>
              <a:grpSpLocks/>
            </p:cNvGrpSpPr>
            <p:nvPr/>
          </p:nvGrpSpPr>
          <p:grpSpPr bwMode="auto">
            <a:xfrm>
              <a:off x="499532" y="3801538"/>
              <a:ext cx="516466" cy="516466"/>
              <a:chOff x="2032001" y="4588934"/>
              <a:chExt cx="516466" cy="516466"/>
            </a:xfrm>
          </p:grpSpPr>
          <p:sp>
            <p:nvSpPr>
              <p:cNvPr id="29" name="Oval 28"/>
              <p:cNvSpPr/>
              <p:nvPr/>
            </p:nvSpPr>
            <p:spPr bwMode="auto">
              <a:xfrm>
                <a:off x="2032001" y="4588934"/>
                <a:ext cx="516466" cy="516466"/>
              </a:xfrm>
              <a:prstGeom prst="ellipse">
                <a:avLst/>
              </a:prstGeom>
              <a:solidFill>
                <a:srgbClr val="CC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lIns="0" tIns="0" rIns="0" bIns="0">
                <a:spAutoFit/>
              </a:bodyPr>
              <a:lstStyle/>
              <a:p>
                <a:pPr marL="230188" indent="-230188">
                  <a:spcBef>
                    <a:spcPct val="20000"/>
                  </a:spcBef>
                  <a:buClr>
                    <a:schemeClr val="tx1"/>
                  </a:buClr>
                  <a:buSzPct val="110000"/>
                  <a:defRPr/>
                </a:pPr>
                <a:endParaRPr lang="en-US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7680" name="TextBox 29"/>
              <p:cNvSpPr txBox="1">
                <a:spLocks noChangeAspect="1"/>
              </p:cNvSpPr>
              <p:nvPr/>
            </p:nvSpPr>
            <p:spPr bwMode="auto">
              <a:xfrm>
                <a:off x="2059788" y="4622801"/>
                <a:ext cx="46256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000" b="1"/>
                  <a:t>Zero </a:t>
                </a:r>
              </a:p>
              <a:p>
                <a:pPr algn="ctr"/>
                <a:r>
                  <a:rPr lang="en-US" sz="1000" b="1"/>
                  <a:t>Day</a:t>
                </a:r>
              </a:p>
            </p:txBody>
          </p:sp>
        </p:grpSp>
        <p:grpSp>
          <p:nvGrpSpPr>
            <p:cNvPr id="10" name="Group 30"/>
            <p:cNvGrpSpPr>
              <a:grpSpLocks/>
            </p:cNvGrpSpPr>
            <p:nvPr/>
          </p:nvGrpSpPr>
          <p:grpSpPr bwMode="auto">
            <a:xfrm>
              <a:off x="1617135" y="4148673"/>
              <a:ext cx="516466" cy="516466"/>
              <a:chOff x="2032001" y="4588934"/>
              <a:chExt cx="516466" cy="516466"/>
            </a:xfrm>
          </p:grpSpPr>
          <p:sp>
            <p:nvSpPr>
              <p:cNvPr id="32" name="Oval 31"/>
              <p:cNvSpPr/>
              <p:nvPr/>
            </p:nvSpPr>
            <p:spPr bwMode="auto">
              <a:xfrm>
                <a:off x="2032001" y="4588934"/>
                <a:ext cx="516466" cy="516466"/>
              </a:xfrm>
              <a:prstGeom prst="ellipse">
                <a:avLst/>
              </a:prstGeom>
              <a:solidFill>
                <a:srgbClr val="CC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lIns="0" tIns="0" rIns="0" bIns="0">
                <a:spAutoFit/>
              </a:bodyPr>
              <a:lstStyle/>
              <a:p>
                <a:pPr marL="230188" indent="-230188">
                  <a:spcBef>
                    <a:spcPct val="20000"/>
                  </a:spcBef>
                  <a:buClr>
                    <a:schemeClr val="tx1"/>
                  </a:buClr>
                  <a:buSzPct val="110000"/>
                  <a:defRPr/>
                </a:pPr>
                <a:endParaRPr lang="en-US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7676" name="TextBox 32"/>
              <p:cNvSpPr txBox="1">
                <a:spLocks noChangeAspect="1"/>
              </p:cNvSpPr>
              <p:nvPr/>
            </p:nvSpPr>
            <p:spPr bwMode="auto">
              <a:xfrm>
                <a:off x="2059788" y="4622801"/>
                <a:ext cx="46256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000" b="1"/>
                  <a:t>Zero </a:t>
                </a:r>
              </a:p>
              <a:p>
                <a:pPr algn="ctr"/>
                <a:r>
                  <a:rPr lang="en-US" sz="1000" b="1"/>
                  <a:t>Day</a:t>
                </a:r>
              </a:p>
            </p:txBody>
          </p:sp>
        </p:grpSp>
        <p:sp>
          <p:nvSpPr>
            <p:cNvPr id="27672" name="Oval 8"/>
            <p:cNvSpPr>
              <a:spLocks noChangeArrowheads="1"/>
            </p:cNvSpPr>
            <p:nvPr/>
          </p:nvSpPr>
          <p:spPr bwMode="auto">
            <a:xfrm>
              <a:off x="663466" y="2767528"/>
              <a:ext cx="1700730" cy="170073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230188" indent="-230188">
                <a:spcBef>
                  <a:spcPct val="20000"/>
                </a:spcBef>
                <a:buClr>
                  <a:schemeClr val="tx1"/>
                </a:buClr>
                <a:buSzPct val="110000"/>
              </a:pPr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11" name="Group 49"/>
          <p:cNvGrpSpPr>
            <a:grpSpLocks/>
          </p:cNvGrpSpPr>
          <p:nvPr/>
        </p:nvGrpSpPr>
        <p:grpSpPr bwMode="auto">
          <a:xfrm>
            <a:off x="4767263" y="3840163"/>
            <a:ext cx="1828800" cy="1719262"/>
            <a:chOff x="4766731" y="3840818"/>
            <a:chExt cx="1828800" cy="1719388"/>
          </a:xfrm>
        </p:grpSpPr>
        <p:pic>
          <p:nvPicPr>
            <p:cNvPr id="18" name="Picture 17" descr="uranium-enrichment centrifuges.jp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766731" y="3840818"/>
              <a:ext cx="1828800" cy="137805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76201" dir="2700000" rotWithShape="0">
                <a:srgbClr val="000000">
                  <a:alpha val="50000"/>
                </a:srgbClr>
              </a:outerShdw>
            </a:effectLst>
          </p:spPr>
        </p:pic>
        <p:sp>
          <p:nvSpPr>
            <p:cNvPr id="27663" name="TextBox 40"/>
            <p:cNvSpPr txBox="1">
              <a:spLocks noChangeArrowheads="1"/>
            </p:cNvSpPr>
            <p:nvPr/>
          </p:nvSpPr>
          <p:spPr bwMode="auto">
            <a:xfrm>
              <a:off x="5122330" y="5283207"/>
              <a:ext cx="108372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200"/>
                <a:t>Centrifuges </a:t>
              </a:r>
            </a:p>
          </p:txBody>
        </p:sp>
      </p:grpSp>
      <p:grpSp>
        <p:nvGrpSpPr>
          <p:cNvPr id="12" name="Group 50"/>
          <p:cNvGrpSpPr>
            <a:grpSpLocks/>
          </p:cNvGrpSpPr>
          <p:nvPr/>
        </p:nvGrpSpPr>
        <p:grpSpPr bwMode="auto">
          <a:xfrm>
            <a:off x="7831138" y="3124200"/>
            <a:ext cx="568325" cy="708025"/>
            <a:chOff x="7916335" y="3149611"/>
            <a:chExt cx="567266" cy="707886"/>
          </a:xfrm>
        </p:grpSpPr>
        <p:sp>
          <p:nvSpPr>
            <p:cNvPr id="49" name="Oval Callout 48"/>
            <p:cNvSpPr>
              <a:spLocks noChangeArrowheads="1"/>
            </p:cNvSpPr>
            <p:nvPr/>
          </p:nvSpPr>
          <p:spPr bwMode="auto">
            <a:xfrm>
              <a:off x="7916335" y="3251191"/>
              <a:ext cx="567266" cy="541232"/>
            </a:xfrm>
            <a:prstGeom prst="wedgeEllipseCallout">
              <a:avLst>
                <a:gd name="adj1" fmla="val -82278"/>
                <a:gd name="adj2" fmla="val 92185"/>
              </a:avLst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63500" dist="76201" dir="2700000" rotWithShape="0">
                <a:srgbClr val="000000">
                  <a:alpha val="50000"/>
                </a:srgbClr>
              </a:outerShdw>
            </a:effectLst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230188" indent="-230188">
                <a:spcBef>
                  <a:spcPct val="20000"/>
                </a:spcBef>
                <a:buClr>
                  <a:schemeClr val="tx1"/>
                </a:buClr>
                <a:buSzPct val="110000"/>
                <a:defRPr/>
              </a:pPr>
              <a:endParaRPr lang="en-US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661" name="TextBox 46"/>
            <p:cNvSpPr txBox="1">
              <a:spLocks noChangeArrowheads="1"/>
            </p:cNvSpPr>
            <p:nvPr/>
          </p:nvSpPr>
          <p:spPr bwMode="auto">
            <a:xfrm>
              <a:off x="8043328" y="3149611"/>
              <a:ext cx="32718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4000">
                  <a:solidFill>
                    <a:srgbClr val="FF0000"/>
                  </a:solidFill>
                </a:rPr>
                <a:t>!</a:t>
              </a:r>
            </a:p>
          </p:txBody>
        </p:sp>
      </p:grpSp>
      <p:pic>
        <p:nvPicPr>
          <p:cNvPr id="43" name="Picture 42" descr="stuxnet logo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62063" y="3378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962636" y="283277"/>
            <a:ext cx="7024688" cy="547688"/>
          </a:xfrm>
        </p:spPr>
        <p:txBody>
          <a:bodyPr/>
          <a:lstStyle/>
          <a:p>
            <a:r>
              <a:rPr lang="en-US" dirty="0" err="1"/>
              <a:t>Stuxnet</a:t>
            </a:r>
            <a:r>
              <a:rPr lang="en-US" dirty="0"/>
              <a:t>: How it Worked</a:t>
            </a:r>
          </a:p>
        </p:txBody>
      </p:sp>
    </p:spTree>
    <p:extLst>
      <p:ext uri="{BB962C8B-B14F-4D97-AF65-F5344CB8AC3E}">
        <p14:creationId xmlns:p14="http://schemas.microsoft.com/office/powerpoint/2010/main" val="11323406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6 C 0.00122 0.00902 0.00208 0.01805 0.00365 0.02731 C 0.00295 0.04907 0.00226 0.06897 -0.00191 0.09027 C -0.0033 0.10833 -0.00278 0.12847 -0.00746 0.14583 C -0.00868 0.15555 -0.00955 0.1655 -0.01111 0.17546 C -0.0118 0.18819 -0.0125 0.1986 -0.01389 0.2111 C -0.01371 0.2206 -0.01423 0.23009 -0.01302 0.23958 C -0.01285 0.2412 -0.01111 0.24166 -0.01024 0.24328 C -0.00764 0.24814 -0.00712 0.25347 -0.00364 0.2581 C -0.00104 0.26921 0.00903 0.2787 0.01754 0.28147 C 0.02795 0.29097 0.04132 0.28981 0.05365 0.29143 C 0.1474 0.28865 0.11094 0.29027 0.16302 0.28772 C 0.1849 0.28402 0.20642 0.28541 0.22865 0.28657 C 0.26007 0.29027 0.24774 0.28981 0.29445 0.28772 C 0.30365 0.28726 0.3158 0.28055 0.32587 0.27916 C 0.33038 0.27731 0.33195 0.27546 0.33611 0.27291 C 0.34202 0.26921 0.35017 0.26666 0.35642 0.26435 C 0.36267 0.26157 0.36858 0.25694 0.375 0.25439 C 0.37917 0.25046 0.38333 0.24953 0.38802 0.24698 C 0.39427 0.24328 0.39879 0.23657 0.40538 0.23333 C 0.41077 0.22615 0.41684 0.21828 0.42396 0.21481 C 0.43108 0.20532 0.42761 0.2074 0.43333 0.20509 C 0.43386 0.2037 0.43438 0.20231 0.43524 0.20138 C 0.43594 0.20022 0.43733 0.19999 0.43802 0.19884 C 0.44115 0.19282 0.43559 0.19629 0.44167 0.19397 C 0.44479 0.19073 0.44705 0.18749 0.45087 0.18518 C 0.45208 0.18032 0.45261 0.178 0.45642 0.17661 C 0.45729 0.17222 0.45833 0.16897 0.46007 0.1655 C 0.46215 0.15624 0.45903 0.16712 0.46372 0.15925 C 0.46632 0.15462 0.46354 0.15347 0.4684 0.14953 C 0.46945 0.14397 0.46788 0.14444 0.47014 0.14444 " pathEditMode="relative" ptsTypes="ffffffffffffffffffffffffffffffA">
                                      <p:cBhvr>
                                        <p:cTn id="34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6538" y="274638"/>
            <a:ext cx="8907462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Agenda – 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2700" dirty="0" smtClean="0"/>
              <a:t>Urgent Issues in Cyber Security: Energy Surety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36538" y="1039813"/>
            <a:ext cx="8667750" cy="491331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Context Setting for Energy Surety…Physical </a:t>
            </a:r>
            <a:r>
              <a:rPr lang="en-US" dirty="0" err="1" smtClean="0"/>
              <a:t>vs</a:t>
            </a:r>
            <a:r>
              <a:rPr lang="en-US" dirty="0" smtClean="0"/>
              <a:t> Cyber, what’s the difference</a:t>
            </a:r>
          </a:p>
          <a:p>
            <a:pPr lvl="1"/>
            <a:r>
              <a:rPr lang="en-US" dirty="0" smtClean="0"/>
              <a:t>Energy Infrastructure Threats and Urgent Issues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Relationship with Resiliency  and Resilient Systems Engineering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Case Studies on Cyber Attacks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– </a:t>
            </a:r>
            <a:r>
              <a:rPr lang="en-US" dirty="0" err="1"/>
              <a:t>Stuxnet</a:t>
            </a:r>
            <a:endParaRPr lang="en-US" dirty="0"/>
          </a:p>
          <a:p>
            <a:pPr lvl="1"/>
            <a:r>
              <a:rPr lang="en-US" sz="1900" dirty="0" smtClean="0">
                <a:solidFill>
                  <a:schemeClr val="bg1">
                    <a:lumMod val="75000"/>
                  </a:schemeClr>
                </a:solidFill>
              </a:rPr>
              <a:t>B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– </a:t>
            </a:r>
            <a:r>
              <a:rPr lang="en-US" sz="1900" dirty="0" err="1" smtClean="0">
                <a:solidFill>
                  <a:schemeClr val="bg1">
                    <a:lumMod val="75000"/>
                  </a:schemeClr>
                </a:solidFill>
              </a:rPr>
              <a:t>Duqu</a:t>
            </a:r>
            <a:endParaRPr lang="en-US" sz="1900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sz="1900" dirty="0" smtClean="0">
                <a:solidFill>
                  <a:schemeClr val="bg1">
                    <a:lumMod val="75000"/>
                  </a:schemeClr>
                </a:solidFill>
              </a:rPr>
              <a:t>C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– </a:t>
            </a:r>
            <a:r>
              <a:rPr lang="en-US" sz="1900" dirty="0" smtClean="0">
                <a:solidFill>
                  <a:schemeClr val="bg1">
                    <a:lumMod val="75000"/>
                  </a:schemeClr>
                </a:solidFill>
              </a:rPr>
              <a:t>Flame</a:t>
            </a:r>
            <a:endParaRPr lang="en-US" sz="1900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sz="1900" dirty="0">
                <a:solidFill>
                  <a:schemeClr val="bg1">
                    <a:lumMod val="75000"/>
                  </a:schemeClr>
                </a:solidFill>
              </a:rPr>
              <a:t>B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– </a:t>
            </a:r>
            <a:r>
              <a:rPr lang="en-US" sz="1900" dirty="0" smtClean="0">
                <a:solidFill>
                  <a:schemeClr val="bg1">
                    <a:lumMod val="75000"/>
                  </a:schemeClr>
                </a:solidFill>
              </a:rPr>
              <a:t>Gauss</a:t>
            </a:r>
            <a:endParaRPr lang="en-US" sz="1900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endParaRPr lang="en-US" dirty="0" smtClean="0"/>
          </a:p>
          <a:p>
            <a:r>
              <a:rPr lang="en-US" dirty="0" smtClean="0"/>
              <a:t>So…How do we defend against these attacks?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DHS Advice to Critical Infrastructure Owners</a:t>
            </a:r>
          </a:p>
          <a:p>
            <a:pPr lvl="1"/>
            <a:r>
              <a:rPr lang="en-US" dirty="0" smtClean="0"/>
              <a:t>Threat assessment tools and techniques</a:t>
            </a:r>
          </a:p>
          <a:p>
            <a:pPr lvl="1"/>
            <a:r>
              <a:rPr lang="en-US" dirty="0" smtClean="0"/>
              <a:t>Vulnerability Analysis tools and techniques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Research Conclusions, Recommendations and Q&amp;A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90418" y="5929169"/>
            <a:ext cx="7344329" cy="7810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spcBef>
                <a:spcPct val="0"/>
              </a:spcBef>
              <a:buClrTx/>
              <a:buSzTx/>
            </a:pPr>
            <a:r>
              <a:rPr lang="en-US" sz="2000" b="1" dirty="0" smtClean="0">
                <a:latin typeface="Arial" pitchFamily="34" charset="0"/>
              </a:rPr>
              <a:t>Electrical Power is Critical:  Without it , you’d have to do your homework (and watch TV) by candle light (&amp; batteries)</a:t>
            </a:r>
            <a:endParaRPr lang="en-US" sz="2000" b="1" dirty="0">
              <a:latin typeface="Arial" pitchFamily="34" charset="0"/>
            </a:endParaRP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7734746" y="6356350"/>
            <a:ext cx="774253" cy="365125"/>
          </a:xfrm>
        </p:spPr>
        <p:txBody>
          <a:bodyPr/>
          <a:lstStyle/>
          <a:p>
            <a:fld id="{ADD8CAD1-5E71-480F-A171-807A607ED818}" type="datetime1">
              <a:rPr lang="en-US" smtClean="0"/>
              <a:pPr/>
              <a:t>11/14/2013</a:t>
            </a:fld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Line 28"/>
          <p:cNvSpPr>
            <a:spLocks noChangeShapeType="1"/>
          </p:cNvSpPr>
          <p:nvPr/>
        </p:nvSpPr>
        <p:spPr bwMode="auto">
          <a:xfrm>
            <a:off x="8580438" y="6438900"/>
            <a:ext cx="0" cy="200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pic>
        <p:nvPicPr>
          <p:cNvPr id="10242" name="Picture 2" descr="C:\Users\00v8408\AppData\Local\Microsoft\Windows\Temporary Internet Files\Content.IE5\H1Y19LUR\MC90043442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625" y="5721611"/>
            <a:ext cx="664304" cy="59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700" y="4019302"/>
            <a:ext cx="6143778" cy="685800"/>
          </a:xfrm>
        </p:spPr>
        <p:txBody>
          <a:bodyPr>
            <a:noAutofit/>
          </a:bodyPr>
          <a:lstStyle/>
          <a:p>
            <a:r>
              <a:rPr lang="en-US" sz="5400" dirty="0" smtClean="0"/>
              <a:t>So… how do we defend against these attacks?</a:t>
            </a:r>
            <a:endParaRPr lang="en-US" sz="5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11/14/2013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42921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 Assessments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31" y="1039813"/>
            <a:ext cx="8667750" cy="530227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How to Assess Threats</a:t>
            </a:r>
          </a:p>
          <a:p>
            <a:pPr lvl="1"/>
            <a:r>
              <a:rPr lang="en-US" dirty="0" smtClean="0"/>
              <a:t>Threat = Capability + Intent + Opportunity</a:t>
            </a:r>
          </a:p>
          <a:p>
            <a:pPr lvl="1"/>
            <a:r>
              <a:rPr lang="en-US" dirty="0" smtClean="0"/>
              <a:t>Assumes existence of a “Threat Actor”</a:t>
            </a:r>
          </a:p>
          <a:p>
            <a:pPr lvl="2"/>
            <a:r>
              <a:rPr lang="en-US" sz="1600" dirty="0" smtClean="0"/>
              <a:t>US-CERT:  National governments, terrorists,</a:t>
            </a:r>
            <a:br>
              <a:rPr lang="en-US" sz="1600" dirty="0" smtClean="0"/>
            </a:br>
            <a:r>
              <a:rPr lang="en-US" sz="1600" dirty="0" smtClean="0"/>
              <a:t>industrial spies, organized crime groups, </a:t>
            </a:r>
            <a:r>
              <a:rPr lang="en-US" sz="1600" dirty="0" err="1" smtClean="0"/>
              <a:t>hacktivists</a:t>
            </a:r>
            <a:r>
              <a:rPr lang="en-US" sz="1600" dirty="0" smtClean="0"/>
              <a:t>, hackers</a:t>
            </a:r>
          </a:p>
          <a:p>
            <a:pPr lvl="1"/>
            <a:r>
              <a:rPr lang="en-US" dirty="0" smtClean="0"/>
              <a:t>Estimate the attackers potential capabilities</a:t>
            </a:r>
          </a:p>
          <a:p>
            <a:r>
              <a:rPr lang="en-US" dirty="0" smtClean="0"/>
              <a:t>Understanding threats is an age old dilemma</a:t>
            </a:r>
          </a:p>
          <a:p>
            <a:pPr lvl="1"/>
            <a:r>
              <a:rPr lang="en-US" dirty="0" smtClean="0"/>
              <a:t>Son Tzu quote: "…</a:t>
            </a:r>
            <a:r>
              <a:rPr lang="en-US" i="1" dirty="0"/>
              <a:t>if you know your enemies and know yourself, you will fight without danger in battles</a:t>
            </a:r>
            <a:r>
              <a:rPr lang="en-US" i="1" dirty="0" smtClean="0"/>
              <a:t>…“</a:t>
            </a:r>
            <a:endParaRPr lang="en-US" dirty="0" smtClean="0"/>
          </a:p>
          <a:p>
            <a:r>
              <a:rPr lang="en-US" dirty="0" smtClean="0"/>
              <a:t>Asymmetric Threats</a:t>
            </a:r>
          </a:p>
          <a:p>
            <a:pPr lvl="1"/>
            <a:r>
              <a:rPr lang="en-US" dirty="0" smtClean="0"/>
              <a:t>A single individual, with minimal </a:t>
            </a:r>
            <a:br>
              <a:rPr lang="en-US" dirty="0" smtClean="0"/>
            </a:br>
            <a:r>
              <a:rPr lang="en-US" dirty="0" smtClean="0"/>
              <a:t>cost &amp; resources can wreak havoc</a:t>
            </a:r>
          </a:p>
          <a:p>
            <a:pPr lvl="1"/>
            <a:r>
              <a:rPr lang="en-US" dirty="0" smtClean="0"/>
              <a:t>Attack vectors:  via networks, via peripherals,</a:t>
            </a:r>
            <a:br>
              <a:rPr lang="en-US" dirty="0" smtClean="0"/>
            </a:br>
            <a:r>
              <a:rPr lang="en-US" dirty="0" smtClean="0"/>
              <a:t> via supply chain, etc.</a:t>
            </a:r>
          </a:p>
          <a:p>
            <a:pPr lvl="1"/>
            <a:r>
              <a:rPr lang="en-US" dirty="0" smtClean="0"/>
              <a:t>Root cause methods…find the attackers, </a:t>
            </a:r>
            <a:br>
              <a:rPr lang="en-US" dirty="0" smtClean="0"/>
            </a:br>
            <a:r>
              <a:rPr lang="en-US" dirty="0" smtClean="0"/>
              <a:t>their infrastructure, their locations, their intent, </a:t>
            </a:r>
            <a:br>
              <a:rPr lang="en-US" dirty="0" smtClean="0"/>
            </a:br>
            <a:r>
              <a:rPr lang="en-US" dirty="0" smtClean="0"/>
              <a:t>their weaknesses, the underlying technologies</a:t>
            </a:r>
          </a:p>
          <a:p>
            <a:pPr lvl="1"/>
            <a:r>
              <a:rPr lang="en-US" dirty="0" smtClean="0"/>
              <a:t>Cyber Threat Profiles &amp; Models:  </a:t>
            </a:r>
            <a:br>
              <a:rPr lang="en-US" dirty="0" smtClean="0"/>
            </a:br>
            <a:r>
              <a:rPr lang="en-US" dirty="0" smtClean="0"/>
              <a:t>Metrics, Attributes, Matrices, Correlations, Attack Trees,  Ranking, etc.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11/14/2013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8434" name="Picture 2" descr="C:\Users\00v8408\AppData\Local\Microsoft\Windows\Temporary Internet Files\Content.IE5\PI6KRI58\dglxasset[1].asp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581" y="1006431"/>
            <a:ext cx="2892327" cy="163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3636" y="6417393"/>
            <a:ext cx="67318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Sources: Idaho National Laboratory,  Asymmetricthreat.net, www.fas.org</a:t>
            </a:r>
          </a:p>
        </p:txBody>
      </p:sp>
      <p:pic>
        <p:nvPicPr>
          <p:cNvPr id="18435" name="Picture 3" descr="C:\Users\00v8408\AppData\Local\Microsoft\Windows\Temporary Internet Files\Content.IE5\M1GI68L0\dglxasset[2].asp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158" y="678768"/>
            <a:ext cx="1258644" cy="1431744"/>
          </a:xfrm>
          <a:prstGeom prst="rect">
            <a:avLst/>
          </a:prstGeom>
          <a:noFill/>
          <a:scene3d>
            <a:camera prst="orthographicFront">
              <a:rot lat="20999999" lon="24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714" y="3560780"/>
            <a:ext cx="3980286" cy="238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3551360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538" y="274638"/>
            <a:ext cx="8014577" cy="685800"/>
          </a:xfrm>
        </p:spPr>
        <p:txBody>
          <a:bodyPr>
            <a:noAutofit/>
          </a:bodyPr>
          <a:lstStyle/>
          <a:p>
            <a:r>
              <a:rPr lang="en-US" dirty="0" smtClean="0"/>
              <a:t>Vulnerability Assessments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295" y="1029877"/>
            <a:ext cx="8667750" cy="560303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 </a:t>
            </a:r>
            <a:r>
              <a:rPr lang="en-US" b="1" dirty="0"/>
              <a:t>Vulnerability </a:t>
            </a:r>
            <a:r>
              <a:rPr lang="en-US" b="1" dirty="0" smtClean="0"/>
              <a:t>Assessment</a:t>
            </a:r>
            <a:r>
              <a:rPr lang="en-US" dirty="0" smtClean="0"/>
              <a:t> discovers, </a:t>
            </a:r>
            <a:br>
              <a:rPr lang="en-US" dirty="0" smtClean="0"/>
            </a:br>
            <a:r>
              <a:rPr lang="en-US" dirty="0" smtClean="0"/>
              <a:t>vulnerabilities susceptible </a:t>
            </a:r>
            <a:r>
              <a:rPr lang="en-US" dirty="0"/>
              <a:t>to known </a:t>
            </a:r>
            <a:r>
              <a:rPr lang="en-US" dirty="0" smtClean="0"/>
              <a:t>exploits </a:t>
            </a:r>
            <a:br>
              <a:rPr lang="en-US" dirty="0" smtClean="0"/>
            </a:br>
            <a:r>
              <a:rPr lang="en-US" dirty="0" smtClean="0"/>
              <a:t>that pose varying </a:t>
            </a:r>
            <a:r>
              <a:rPr lang="en-US" dirty="0"/>
              <a:t>levels of </a:t>
            </a:r>
            <a:r>
              <a:rPr lang="en-US" dirty="0" smtClean="0"/>
              <a:t>risk </a:t>
            </a:r>
            <a:r>
              <a:rPr lang="en-US" dirty="0"/>
              <a:t>to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organization.</a:t>
            </a:r>
          </a:p>
          <a:p>
            <a:endParaRPr lang="en-US" dirty="0" smtClean="0"/>
          </a:p>
          <a:p>
            <a:r>
              <a:rPr lang="en-US" dirty="0" smtClean="0"/>
              <a:t>Standards &amp; Methodologies include</a:t>
            </a:r>
          </a:p>
          <a:p>
            <a:pPr lvl="1"/>
            <a:r>
              <a:rPr lang="en-US" dirty="0" smtClean="0"/>
              <a:t>OSSTMM </a:t>
            </a:r>
            <a:r>
              <a:rPr lang="en-US" dirty="0"/>
              <a:t>– </a:t>
            </a:r>
            <a:r>
              <a:rPr lang="en-US" dirty="0" smtClean="0"/>
              <a:t>Open </a:t>
            </a:r>
            <a:r>
              <a:rPr lang="en-US" dirty="0"/>
              <a:t>Source </a:t>
            </a:r>
            <a:r>
              <a:rPr lang="en-US" dirty="0" smtClean="0"/>
              <a:t>Security Testing </a:t>
            </a:r>
            <a:br>
              <a:rPr lang="en-US" dirty="0" smtClean="0"/>
            </a:br>
            <a:r>
              <a:rPr lang="en-US" dirty="0" smtClean="0"/>
              <a:t>Methodology Manual</a:t>
            </a:r>
          </a:p>
          <a:p>
            <a:pPr lvl="1"/>
            <a:r>
              <a:rPr lang="en-US" dirty="0" smtClean="0"/>
              <a:t>DIACAP – </a:t>
            </a:r>
            <a:r>
              <a:rPr lang="en-US" dirty="0" err="1" smtClean="0"/>
              <a:t>DoD</a:t>
            </a:r>
            <a:r>
              <a:rPr lang="en-US" dirty="0" smtClean="0"/>
              <a:t> Information Assurance Certification </a:t>
            </a:r>
            <a:br>
              <a:rPr lang="en-US" dirty="0" smtClean="0"/>
            </a:br>
            <a:r>
              <a:rPr lang="en-US" dirty="0" smtClean="0"/>
              <a:t>and Accreditation Process</a:t>
            </a:r>
          </a:p>
          <a:p>
            <a:pPr lvl="1"/>
            <a:r>
              <a:rPr lang="en-US" dirty="0" smtClean="0"/>
              <a:t>NIST SP 800-53 – Security Controls for Federal Information Systems &amp; Organizations</a:t>
            </a:r>
          </a:p>
          <a:p>
            <a:pPr lvl="1"/>
            <a:r>
              <a:rPr lang="en-US" dirty="0" err="1" smtClean="0"/>
              <a:t>Mitre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Cyber Threat Susceptibility Assessment (TSA)</a:t>
            </a:r>
          </a:p>
          <a:p>
            <a:pPr lvl="1"/>
            <a:endParaRPr lang="en-US" dirty="0"/>
          </a:p>
          <a:p>
            <a:r>
              <a:rPr lang="en-US" dirty="0"/>
              <a:t>Current, emerging 0-day and past threats </a:t>
            </a:r>
            <a:r>
              <a:rPr lang="en-US" dirty="0" smtClean="0"/>
              <a:t>vulnerability signatures including,</a:t>
            </a:r>
          </a:p>
          <a:p>
            <a:pPr lvl="1"/>
            <a:r>
              <a:rPr lang="en-US" dirty="0" smtClean="0"/>
              <a:t>Missing </a:t>
            </a:r>
            <a:r>
              <a:rPr lang="en-US" dirty="0"/>
              <a:t>security service packs, </a:t>
            </a:r>
            <a:endParaRPr lang="en-US" dirty="0" smtClean="0"/>
          </a:p>
          <a:p>
            <a:pPr lvl="1"/>
            <a:r>
              <a:rPr lang="en-US" dirty="0" smtClean="0"/>
              <a:t>Buffer/heap </a:t>
            </a:r>
            <a:r>
              <a:rPr lang="en-US" dirty="0"/>
              <a:t>overflows, </a:t>
            </a:r>
            <a:endParaRPr lang="en-US" dirty="0" smtClean="0"/>
          </a:p>
          <a:p>
            <a:pPr lvl="1"/>
            <a:r>
              <a:rPr lang="en-US" dirty="0" smtClean="0"/>
              <a:t>Local </a:t>
            </a:r>
            <a:r>
              <a:rPr lang="en-US" dirty="0"/>
              <a:t>and remotely exploitable vulnerabilities, </a:t>
            </a:r>
            <a:endParaRPr lang="en-US" dirty="0" smtClean="0"/>
          </a:p>
          <a:p>
            <a:pPr lvl="1"/>
            <a:r>
              <a:rPr lang="en-US" dirty="0" smtClean="0"/>
              <a:t>Default </a:t>
            </a:r>
            <a:r>
              <a:rPr lang="en-US" dirty="0"/>
              <a:t>accounts, backdoors and </a:t>
            </a:r>
            <a:r>
              <a:rPr lang="en-US" dirty="0" err="1"/>
              <a:t>trojans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Conditions </a:t>
            </a:r>
            <a:r>
              <a:rPr lang="en-US" dirty="0"/>
              <a:t>leading to denial of service attacks,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presence of rootkits or network hacking tools, and </a:t>
            </a:r>
            <a:endParaRPr lang="en-US" dirty="0" smtClean="0"/>
          </a:p>
          <a:p>
            <a:pPr lvl="1"/>
            <a:r>
              <a:rPr lang="en-US" dirty="0" smtClean="0"/>
              <a:t>Firmware vulnerabilities for </a:t>
            </a:r>
            <a:r>
              <a:rPr lang="en-US" dirty="0"/>
              <a:t>networked </a:t>
            </a:r>
            <a:r>
              <a:rPr lang="en-US" dirty="0" smtClean="0"/>
              <a:t>devices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11/14/2013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099" y="1029877"/>
            <a:ext cx="3256822" cy="216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762749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&amp;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i="1" u="sng" dirty="0" smtClean="0"/>
              <a:t>Cyber Threat </a:t>
            </a:r>
            <a:r>
              <a:rPr lang="en-US" dirty="0" smtClean="0"/>
              <a:t>on the Energy Infrastructure is </a:t>
            </a:r>
            <a:r>
              <a:rPr lang="en-US" b="1" i="1" u="sng" dirty="0" smtClean="0"/>
              <a:t>real and growing</a:t>
            </a:r>
          </a:p>
          <a:p>
            <a:endParaRPr lang="en-US" dirty="0"/>
          </a:p>
          <a:p>
            <a:r>
              <a:rPr lang="en-US" dirty="0" smtClean="0"/>
              <a:t>It is a Global and National Security issue that requires strategy and tactics for a </a:t>
            </a:r>
            <a:r>
              <a:rPr lang="en-US" b="1" i="1" u="sng" dirty="0" smtClean="0"/>
              <a:t>layered, in-depth defense</a:t>
            </a:r>
          </a:p>
          <a:p>
            <a:endParaRPr lang="en-US" dirty="0"/>
          </a:p>
          <a:p>
            <a:r>
              <a:rPr lang="en-US" dirty="0" smtClean="0"/>
              <a:t>We need to invest in several areas</a:t>
            </a:r>
          </a:p>
          <a:p>
            <a:pPr lvl="1"/>
            <a:r>
              <a:rPr lang="en-US" dirty="0" smtClean="0"/>
              <a:t>Threat Assessment --   continue to search for and analyze the evolving threats</a:t>
            </a:r>
          </a:p>
          <a:p>
            <a:pPr lvl="1"/>
            <a:r>
              <a:rPr lang="en-US" dirty="0" smtClean="0"/>
              <a:t>Cyber Defense  --  intrusion detection and prevention technologies</a:t>
            </a:r>
          </a:p>
          <a:p>
            <a:pPr lvl="1"/>
            <a:r>
              <a:rPr lang="en-US" dirty="0" smtClean="0"/>
              <a:t>Smart Grid Security – as we move forward in modernizing</a:t>
            </a:r>
            <a:br>
              <a:rPr lang="en-US" dirty="0" smtClean="0"/>
            </a:br>
            <a:r>
              <a:rPr lang="en-US" dirty="0" smtClean="0"/>
              <a:t>our Energy Infrastructure make Cyber Defense</a:t>
            </a:r>
            <a:br>
              <a:rPr lang="en-US" dirty="0" smtClean="0"/>
            </a:br>
            <a:r>
              <a:rPr lang="en-US" dirty="0" smtClean="0"/>
              <a:t>a high priority in the engineering tradeoffs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11/14/2013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050" name="Picture 2" descr="C:\Users\00v8408\AppData\Local\Microsoft\Windows\Temporary Internet Files\Content.IE5\M1GI68L0\MC90007877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646" y="4572063"/>
            <a:ext cx="3179615" cy="211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926030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11/14/2013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027" name="Picture 3" descr="C:\Users\00v8408\AppData\Local\Microsoft\Windows\Temporary Internet Files\Content.IE5\BW64W797\MP90039883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245" y="1143000"/>
            <a:ext cx="64008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77503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539" y="110252"/>
            <a:ext cx="727387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What are “Cyber Physical” Systems?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11/14/2013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25" y="961836"/>
            <a:ext cx="7157544" cy="5822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854409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539" y="274638"/>
            <a:ext cx="6206302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Preliminary Cyber Security Framework (PCSF) </a:t>
            </a:r>
            <a:r>
              <a:rPr lang="en-US" dirty="0" smtClean="0"/>
              <a:t>Introduction &amp;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538" y="1039813"/>
            <a:ext cx="8667750" cy="531894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US" u="sng" dirty="0"/>
              <a:t>national and economic security </a:t>
            </a:r>
            <a:r>
              <a:rPr lang="en-US" dirty="0"/>
              <a:t>of the United States depends on the reliable functioning of </a:t>
            </a:r>
            <a:r>
              <a:rPr lang="en-US" u="sng" dirty="0" smtClean="0"/>
              <a:t>critical </a:t>
            </a:r>
            <a:r>
              <a:rPr lang="en-US" u="sng" dirty="0"/>
              <a:t>infrastructure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Financial Systems</a:t>
            </a:r>
          </a:p>
          <a:p>
            <a:pPr lvl="1"/>
            <a:r>
              <a:rPr lang="en-US" dirty="0" smtClean="0"/>
              <a:t>Transportation Systems</a:t>
            </a:r>
          </a:p>
          <a:p>
            <a:pPr lvl="1"/>
            <a:r>
              <a:rPr lang="en-US" dirty="0" smtClean="0"/>
              <a:t>Energy Systems</a:t>
            </a:r>
          </a:p>
          <a:p>
            <a:pPr lvl="1"/>
            <a:r>
              <a:rPr lang="en-US" dirty="0" smtClean="0"/>
              <a:t>Educational Systems</a:t>
            </a:r>
          </a:p>
          <a:p>
            <a:pPr lvl="1"/>
            <a:r>
              <a:rPr lang="en-US" dirty="0" smtClean="0"/>
              <a:t>Electronic Commerce</a:t>
            </a:r>
          </a:p>
          <a:p>
            <a:r>
              <a:rPr lang="en-US" dirty="0" smtClean="0"/>
              <a:t>Presidential Executive order 13636 (February 12, 2013)</a:t>
            </a:r>
          </a:p>
          <a:p>
            <a:pPr lvl="1"/>
            <a:r>
              <a:rPr lang="en-US" dirty="0" smtClean="0"/>
              <a:t>“Improving Critical Infrastructure Cyber Security”</a:t>
            </a:r>
          </a:p>
          <a:p>
            <a:pPr lvl="1"/>
            <a:r>
              <a:rPr lang="en-US" b="1" i="1" u="sng" dirty="0" smtClean="0"/>
              <a:t>Calls for a Cyber Security Framework to provide</a:t>
            </a:r>
          </a:p>
          <a:p>
            <a:pPr lvl="2"/>
            <a:r>
              <a:rPr lang="en-US" dirty="0" smtClean="0"/>
              <a:t>“prioritized, flexible, repeatable, performance-based and cost-effective approach”   to manage cyber Security risk.</a:t>
            </a:r>
          </a:p>
          <a:p>
            <a:pPr lvl="1"/>
            <a:r>
              <a:rPr lang="en-US" dirty="0" smtClean="0"/>
              <a:t>Defines critical infrastructure as</a:t>
            </a:r>
          </a:p>
          <a:p>
            <a:pPr lvl="2"/>
            <a:r>
              <a:rPr lang="en-US" dirty="0" smtClean="0"/>
              <a:t>“systems and assets, whether physical or virtual, so vital to the US that the incapacity or destruction of such systems and assets would have a debilitating impact on security, national economic security, national public health or safety or any combination of those matters”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11/14/2013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504" y="1923393"/>
            <a:ext cx="2032930" cy="1332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8671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PCSF Introduction &amp;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360" y="1039813"/>
            <a:ext cx="8667750" cy="564476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What is the “framework”?</a:t>
            </a:r>
          </a:p>
          <a:p>
            <a:pPr lvl="1"/>
            <a:r>
              <a:rPr lang="en-US" dirty="0" smtClean="0"/>
              <a:t>Developed in collaboration between government and industry</a:t>
            </a:r>
          </a:p>
          <a:p>
            <a:pPr lvl="1"/>
            <a:r>
              <a:rPr lang="en-US" dirty="0" smtClean="0"/>
              <a:t>Provides guidance to an organization on managing </a:t>
            </a:r>
            <a:r>
              <a:rPr lang="en-US" b="1" u="sng" dirty="0" smtClean="0"/>
              <a:t>cyber security risk</a:t>
            </a:r>
          </a:p>
          <a:p>
            <a:pPr lvl="1"/>
            <a:r>
              <a:rPr lang="en-US" dirty="0" smtClean="0"/>
              <a:t>Similar </a:t>
            </a:r>
            <a:r>
              <a:rPr lang="en-US" b="1" u="sng" dirty="0" smtClean="0"/>
              <a:t>risk</a:t>
            </a:r>
            <a:r>
              <a:rPr lang="en-US" dirty="0" smtClean="0"/>
              <a:t> assessment approach as used to determine financial, safety or operational </a:t>
            </a:r>
            <a:r>
              <a:rPr lang="en-US" b="1" u="sng" dirty="0" smtClean="0"/>
              <a:t>risk</a:t>
            </a:r>
          </a:p>
          <a:p>
            <a:r>
              <a:rPr lang="en-US" dirty="0" smtClean="0"/>
              <a:t>Note the key word here is </a:t>
            </a:r>
            <a:r>
              <a:rPr lang="en-US" b="1" u="sng" dirty="0" smtClean="0"/>
              <a:t>RISK</a:t>
            </a:r>
          </a:p>
          <a:p>
            <a:pPr lvl="1"/>
            <a:r>
              <a:rPr lang="en-US" dirty="0" smtClean="0"/>
              <a:t>As with any other potential risk,  the ability to mitigate or </a:t>
            </a:r>
            <a:br>
              <a:rPr lang="en-US" dirty="0" smtClean="0"/>
            </a:br>
            <a:r>
              <a:rPr lang="en-US" dirty="0" smtClean="0"/>
              <a:t>eliminate the risk is driven by several factors</a:t>
            </a:r>
          </a:p>
          <a:p>
            <a:pPr lvl="2"/>
            <a:r>
              <a:rPr lang="en-US" dirty="0" smtClean="0"/>
              <a:t>Impact of the effects of the risk factor</a:t>
            </a:r>
          </a:p>
          <a:p>
            <a:pPr lvl="3"/>
            <a:r>
              <a:rPr lang="en-US" dirty="0" smtClean="0"/>
              <a:t>Including human safety, financial loss, degradation of performance</a:t>
            </a:r>
          </a:p>
          <a:p>
            <a:pPr lvl="2"/>
            <a:r>
              <a:rPr lang="en-US" dirty="0" smtClean="0"/>
              <a:t>Costs associated with the impact and the costs associated with mitigating the risk</a:t>
            </a:r>
          </a:p>
          <a:p>
            <a:r>
              <a:rPr lang="en-US" dirty="0" smtClean="0"/>
              <a:t>For example,  in the financial industry the risk associated with credit card fraud</a:t>
            </a:r>
          </a:p>
          <a:p>
            <a:pPr lvl="1"/>
            <a:r>
              <a:rPr lang="en-US" dirty="0" smtClean="0"/>
              <a:t>To eliminate fraud entirely would cost more than the losses associated with fraud</a:t>
            </a:r>
          </a:p>
          <a:p>
            <a:pPr lvl="1"/>
            <a:r>
              <a:rPr lang="en-US" dirty="0" smtClean="0"/>
              <a:t>The industry has chosen a “middle ground” that accounts for a “small percentage” of fraud to occur,  but minimizes the inconvenience to credit card customers  (e.g. freeze account,  re-issue a new credit card, absorb $$ loss for customer)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11/14/2013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999" y="2390118"/>
            <a:ext cx="21526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68532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PCSF Implementation Tiers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538" y="1039813"/>
            <a:ext cx="8667750" cy="5276904"/>
          </a:xfrm>
        </p:spPr>
        <p:txBody>
          <a:bodyPr>
            <a:normAutofit/>
          </a:bodyPr>
          <a:lstStyle/>
          <a:p>
            <a:r>
              <a:rPr lang="en-US" dirty="0"/>
              <a:t>Framework Implementation </a:t>
            </a:r>
            <a:r>
              <a:rPr lang="en-US" b="1" u="sng" dirty="0"/>
              <a:t>Tiers</a:t>
            </a:r>
            <a:r>
              <a:rPr lang="en-US" dirty="0"/>
              <a:t> describe the </a:t>
            </a:r>
            <a:r>
              <a:rPr lang="en-US" b="1" u="sng" dirty="0" smtClean="0"/>
              <a:t>maturity</a:t>
            </a:r>
            <a:r>
              <a:rPr lang="en-US" dirty="0" smtClean="0"/>
              <a:t> of </a:t>
            </a:r>
            <a:r>
              <a:rPr lang="en-US" dirty="0"/>
              <a:t>risk management an organization chooses to apply to each category of </a:t>
            </a:r>
            <a:r>
              <a:rPr lang="en-US" dirty="0" smtClean="0"/>
              <a:t>action/activity. </a:t>
            </a:r>
            <a:r>
              <a:rPr lang="en-US" dirty="0"/>
              <a:t> 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tiers include </a:t>
            </a:r>
            <a:endParaRPr lang="en-US" dirty="0" smtClean="0"/>
          </a:p>
          <a:p>
            <a:pPr marL="452438" lvl="2" indent="0">
              <a:buNone/>
            </a:pPr>
            <a:r>
              <a:rPr lang="en-US" sz="2400" dirty="0" smtClean="0"/>
              <a:t>partial</a:t>
            </a:r>
            <a:r>
              <a:rPr lang="en-US" sz="2400" dirty="0"/>
              <a:t>, </a:t>
            </a:r>
            <a:endParaRPr lang="en-US" sz="2400" dirty="0" smtClean="0"/>
          </a:p>
          <a:p>
            <a:pPr marL="692150" lvl="3" indent="0">
              <a:buNone/>
            </a:pPr>
            <a:r>
              <a:rPr lang="en-US" sz="2400" dirty="0" smtClean="0"/>
              <a:t>risk-informed</a:t>
            </a:r>
            <a:r>
              <a:rPr lang="en-US" sz="2400" dirty="0"/>
              <a:t>, </a:t>
            </a:r>
            <a:endParaRPr lang="en-US" sz="2400" dirty="0" smtClean="0"/>
          </a:p>
          <a:p>
            <a:pPr marL="914400" lvl="4" indent="0">
              <a:buNone/>
            </a:pPr>
            <a:r>
              <a:rPr lang="en-US" sz="2400" dirty="0" smtClean="0"/>
              <a:t>repeatable</a:t>
            </a:r>
            <a:r>
              <a:rPr lang="en-US" sz="2400" dirty="0"/>
              <a:t>, and </a:t>
            </a:r>
            <a:endParaRPr lang="en-US" sz="2400" dirty="0" smtClean="0"/>
          </a:p>
          <a:p>
            <a:pPr marL="2284412" lvl="5" indent="0">
              <a:buNone/>
            </a:pPr>
            <a:r>
              <a:rPr lang="en-US" sz="2400" dirty="0" smtClean="0"/>
              <a:t>adaptive </a:t>
            </a:r>
            <a:r>
              <a:rPr lang="en-US" sz="2400" dirty="0"/>
              <a:t>levels, </a:t>
            </a:r>
            <a:endParaRPr lang="en-US" sz="2400" dirty="0" smtClean="0"/>
          </a:p>
          <a:p>
            <a:pPr marL="2284412" lvl="5" indent="0">
              <a:buNone/>
            </a:pPr>
            <a:endParaRPr lang="en-US" dirty="0" smtClean="0"/>
          </a:p>
          <a:p>
            <a:pPr marL="461963" lvl="2" indent="0">
              <a:buNone/>
            </a:pPr>
            <a:r>
              <a:rPr lang="en-US" sz="2400" dirty="0" smtClean="0"/>
              <a:t>with </a:t>
            </a:r>
            <a:r>
              <a:rPr lang="en-US" sz="2400" dirty="0"/>
              <a:t>the “adaptive” tier denoting the best developed risk management </a:t>
            </a:r>
            <a:r>
              <a:rPr lang="en-US" sz="2400" dirty="0" smtClean="0"/>
              <a:t>procedures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11/14/2013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7346731" y="2312276"/>
            <a:ext cx="1418897" cy="515006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Adaptive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6637282" y="2906109"/>
            <a:ext cx="1418897" cy="515006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Repeatable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5796454" y="3552494"/>
            <a:ext cx="1681656" cy="515006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Risk Informed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4955626" y="4167347"/>
            <a:ext cx="1681656" cy="515006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Partial</a:t>
            </a:r>
          </a:p>
        </p:txBody>
      </p:sp>
      <p:sp>
        <p:nvSpPr>
          <p:cNvPr id="10" name="Right Arrow 9"/>
          <p:cNvSpPr/>
          <p:nvPr/>
        </p:nvSpPr>
        <p:spPr bwMode="auto">
          <a:xfrm rot="19401142">
            <a:off x="4403836" y="2757243"/>
            <a:ext cx="3746938" cy="609600"/>
          </a:xfrm>
          <a:prstGeom prst="rightArrow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Increasing maturity/sophistication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13593">
            <a:off x="4229156" y="2377858"/>
            <a:ext cx="2550506" cy="91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00050" y="636876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1000" dirty="0" smtClean="0">
                <a:hlinkClick r:id="rId3"/>
              </a:rPr>
              <a:t>Source:  http</a:t>
            </a:r>
            <a:r>
              <a:rPr lang="en-US" sz="1000" dirty="0">
                <a:hlinkClick r:id="rId3"/>
              </a:rPr>
              <a:t>://www.nist.gov/itl/upload/discussion-draft_preliminary-cybersecurity-framework-082813.pdf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0408080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0859" y="1702051"/>
            <a:ext cx="5920967" cy="343126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Urgent </a:t>
            </a:r>
            <a:r>
              <a:rPr lang="en-US" dirty="0"/>
              <a:t>Issues in Cyber Security: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Energy Surety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11/14/2013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722" y="4574378"/>
            <a:ext cx="2453106" cy="1821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536" y="1222732"/>
            <a:ext cx="1640874" cy="2051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58" y="1152996"/>
            <a:ext cx="1640874" cy="2190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452" y="4838700"/>
            <a:ext cx="1722148" cy="1722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62" y="1152996"/>
            <a:ext cx="1749476" cy="1313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65" y="4739015"/>
            <a:ext cx="2792098" cy="191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346" y="1943097"/>
            <a:ext cx="815284" cy="61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153038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Energy Surety: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The Problem and the Opportunity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11/14/2013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1" y="1073187"/>
            <a:ext cx="4665009" cy="32483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699" y="3641526"/>
            <a:ext cx="4175257" cy="2662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462578" y="4023360"/>
            <a:ext cx="3797449" cy="1172584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…causing blackout  </a:t>
            </a:r>
          </a:p>
          <a:p>
            <a:pPr algn="ctr"/>
            <a:r>
              <a:rPr lang="en-US" dirty="0" smtClean="0"/>
              <a:t>“on the order of nine to 18 Months”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4754880" y="2552188"/>
            <a:ext cx="4233778" cy="1172584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 smtClean="0"/>
              <a:t>…computer security…</a:t>
            </a:r>
          </a:p>
          <a:p>
            <a:pPr algn="ctr"/>
            <a:r>
              <a:rPr lang="en-US" dirty="0" smtClean="0"/>
              <a:t>annual budget of $344.6M per company </a:t>
            </a:r>
          </a:p>
          <a:p>
            <a:pPr algn="ctr"/>
            <a:r>
              <a:rPr lang="en-US" dirty="0" smtClean="0"/>
              <a:t>to stop 95% of threats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09025" y="2137025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$$$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27204" y="5294951"/>
            <a:ext cx="2068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341283841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538" y="274638"/>
            <a:ext cx="7993062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Context Setting for Energy Surety…</a:t>
            </a:r>
            <a:br>
              <a:rPr lang="en-US" dirty="0"/>
            </a:br>
            <a:r>
              <a:rPr lang="en-US" dirty="0"/>
              <a:t>      Physical </a:t>
            </a:r>
            <a:r>
              <a:rPr lang="en-US" dirty="0" err="1"/>
              <a:t>vs</a:t>
            </a:r>
            <a:r>
              <a:rPr lang="en-US" dirty="0"/>
              <a:t> Cyber Threat, what’s the difference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2102 CSUF ECS Breakfast Topic addressed</a:t>
            </a:r>
          </a:p>
          <a:p>
            <a:pPr lvl="1"/>
            <a:r>
              <a:rPr lang="en-US" dirty="0" smtClean="0"/>
              <a:t>Bolts, Jolts &amp; Volts:  Ensuring Reliability in Electrical Transmission</a:t>
            </a:r>
          </a:p>
          <a:p>
            <a:pPr lvl="1"/>
            <a:r>
              <a:rPr lang="en-US" dirty="0" smtClean="0"/>
              <a:t>The talk focused on some key outages and root causes</a:t>
            </a:r>
          </a:p>
          <a:p>
            <a:pPr lvl="2"/>
            <a:r>
              <a:rPr lang="en-US" dirty="0" smtClean="0"/>
              <a:t>2003 NE/Canada Outage 55 </a:t>
            </a:r>
            <a:r>
              <a:rPr lang="en-US" dirty="0"/>
              <a:t>Million people </a:t>
            </a:r>
            <a:r>
              <a:rPr lang="en-US" dirty="0" smtClean="0"/>
              <a:t>affected</a:t>
            </a:r>
          </a:p>
          <a:p>
            <a:pPr lvl="2"/>
            <a:r>
              <a:rPr lang="en-US" dirty="0" smtClean="0"/>
              <a:t>2011 So Cal/Arizona/Baja Outage  1.5+ Million people affected</a:t>
            </a:r>
          </a:p>
          <a:p>
            <a:pPr lvl="2"/>
            <a:r>
              <a:rPr lang="en-US" dirty="0" smtClean="0"/>
              <a:t>2012  India Outage   680 Million people affected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24D0-DD0F-42EF-84DE-838DB5D26951}" type="datetime1">
              <a:rPr lang="en-US" smtClean="0"/>
              <a:pPr/>
              <a:t>11/14/2013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521" y="3565237"/>
            <a:ext cx="4188105" cy="2747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24873" y="3315855"/>
            <a:ext cx="5116945" cy="286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61963" indent="-2317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684213" indent="-2222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914400" indent="-23018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b="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144588" indent="-230188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smtClean="0"/>
              <a:t>Weather</a:t>
            </a:r>
            <a:r>
              <a:rPr lang="en-US" sz="1800" smtClean="0"/>
              <a:t>: 1,229</a:t>
            </a:r>
          </a:p>
          <a:p>
            <a:r>
              <a:rPr lang="en-US" sz="1800" b="1" smtClean="0"/>
              <a:t>Faulty equipment or human error</a:t>
            </a:r>
            <a:r>
              <a:rPr lang="en-US" sz="1800" smtClean="0"/>
              <a:t>: 767</a:t>
            </a:r>
          </a:p>
          <a:p>
            <a:r>
              <a:rPr lang="en-US" sz="1800" b="1" smtClean="0"/>
              <a:t>Vehicle accident</a:t>
            </a:r>
            <a:r>
              <a:rPr lang="en-US" sz="1800" smtClean="0"/>
              <a:t>: 245</a:t>
            </a:r>
          </a:p>
          <a:p>
            <a:r>
              <a:rPr lang="en-US" sz="1800" b="1" smtClean="0"/>
              <a:t>Animal</a:t>
            </a:r>
            <a:r>
              <a:rPr lang="en-US" sz="1800" smtClean="0"/>
              <a:t>: 208</a:t>
            </a:r>
          </a:p>
          <a:p>
            <a:r>
              <a:rPr lang="en-US" sz="1800" b="1" smtClean="0"/>
              <a:t>Planned</a:t>
            </a:r>
            <a:r>
              <a:rPr lang="en-US" sz="1800" smtClean="0"/>
              <a:t>: 138</a:t>
            </a:r>
          </a:p>
          <a:p>
            <a:r>
              <a:rPr lang="en-US" sz="1800" b="1" smtClean="0"/>
              <a:t>Theft or vandalism</a:t>
            </a:r>
            <a:r>
              <a:rPr lang="en-US" sz="1800" smtClean="0"/>
              <a:t>: 28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609005" y="5568834"/>
            <a:ext cx="3560572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Reveals vulnerabilities in the electric power grid that can be exploited by the Cyber Attacker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6886" y="6503602"/>
            <a:ext cx="773326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Source:  from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Eaton Corp., a private power management company that publishes an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annual "Blackout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Tracker."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887" y="2373746"/>
            <a:ext cx="1553740" cy="1155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7309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nk">
  <a:themeElements>
    <a:clrScheme name="Raytheon Corporate">
      <a:dk1>
        <a:srgbClr val="000000"/>
      </a:dk1>
      <a:lt1>
        <a:srgbClr val="FFFFFF"/>
      </a:lt1>
      <a:dk2>
        <a:srgbClr val="000000"/>
      </a:dk2>
      <a:lt2>
        <a:srgbClr val="B5B5B5"/>
      </a:lt2>
      <a:accent1>
        <a:srgbClr val="95A289"/>
      </a:accent1>
      <a:accent2>
        <a:srgbClr val="DAD9AD"/>
      </a:accent2>
      <a:accent3>
        <a:srgbClr val="7C96A1"/>
      </a:accent3>
      <a:accent4>
        <a:srgbClr val="CE1126"/>
      </a:accent4>
      <a:accent5>
        <a:srgbClr val="AC9F89"/>
      </a:accent5>
      <a:accent6>
        <a:srgbClr val="666465"/>
      </a:accent6>
      <a:hlink>
        <a:srgbClr val="7C96A1"/>
      </a:hlink>
      <a:folHlink>
        <a:srgbClr val="666465"/>
      </a:folHlink>
    </a:clrScheme>
    <a:fontScheme name="Raytheo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B5B5B5"/>
        </a:solidFill>
        <a:ln w="12700" algn="ctr">
          <a:noFill/>
          <a:miter lim="800000"/>
          <a:headEnd/>
          <a:tailEnd/>
        </a:ln>
      </a:spPr>
      <a:bodyPr wrap="none" anchor="ctr"/>
      <a:lstStyle>
        <a:defPPr>
          <a:defRPr dirty="0" err="1" smtClean="0"/>
        </a:defPPr>
      </a:lstStyle>
    </a:spDef>
    <a:lnDef>
      <a:spPr>
        <a:ln w="12700">
          <a:solidFill>
            <a:srgbClr val="B5B5B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12679</TotalTime>
  <Words>1508</Words>
  <Application>Microsoft Office PowerPoint</Application>
  <PresentationFormat>On-screen Show (4:3)</PresentationFormat>
  <Paragraphs>279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blank</vt:lpstr>
      <vt:lpstr>PowerPoint Presentation</vt:lpstr>
      <vt:lpstr>Agenda –   Urgent Issues in Cyber Security: Energy Surety</vt:lpstr>
      <vt:lpstr>What are “Cyber Physical” Systems?</vt:lpstr>
      <vt:lpstr>Preliminary Cyber Security Framework (PCSF) Introduction &amp; Context</vt:lpstr>
      <vt:lpstr>PCSF Introduction &amp; Context</vt:lpstr>
      <vt:lpstr>PCSF Implementation Tiers</vt:lpstr>
      <vt:lpstr>   Urgent Issues in Cyber Security:   Energy Surety </vt:lpstr>
      <vt:lpstr>Energy Surety:  The Problem and the Opportunity</vt:lpstr>
      <vt:lpstr>Context Setting for Energy Surety…       Physical vs Cyber Threat, what’s the difference</vt:lpstr>
      <vt:lpstr>Energy Infrastructure Threats and Urgent Issues</vt:lpstr>
      <vt:lpstr>Emerging Trends:   A Convergence of Smart Grid Needs and Cyber Capabilities</vt:lpstr>
      <vt:lpstr>What Would a Power Grid Cyber Attack Look Like?</vt:lpstr>
      <vt:lpstr>Some Cyber Attack Mechanisms</vt:lpstr>
      <vt:lpstr>What Would a Power Grid Cyber Attack Look Like?</vt:lpstr>
      <vt:lpstr>Case Study A  Stuxnet</vt:lpstr>
      <vt:lpstr>Stuxnet:  What is it?</vt:lpstr>
      <vt:lpstr>Stuxnet: How it Worked</vt:lpstr>
      <vt:lpstr>Stuxnet: How it Worked</vt:lpstr>
      <vt:lpstr>Stuxnet: How it Worked</vt:lpstr>
      <vt:lpstr>So… how do we defend against these attacks?</vt:lpstr>
      <vt:lpstr>Threat Assessments</vt:lpstr>
      <vt:lpstr>Vulnerability Assessments</vt:lpstr>
      <vt:lpstr>Conclusions &amp; Recommendations</vt:lpstr>
      <vt:lpstr>PowerPoint Presentation</vt:lpstr>
    </vt:vector>
  </TitlesOfParts>
  <Company>Raytheon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Event Name</dc:subject>
  <dc:creator>RedTeam</dc:creator>
  <cp:keywords>Raytheon</cp:keywords>
  <dc:description>Template: Mark Johnson, Silver Fox Productions
Formatting:
Event Date:
Event Location:
Audience Type: Internal</dc:description>
  <cp:lastModifiedBy>RonW</cp:lastModifiedBy>
  <cp:revision>65</cp:revision>
  <cp:lastPrinted>2013-11-15T00:45:45Z</cp:lastPrinted>
  <dcterms:created xsi:type="dcterms:W3CDTF">2012-09-07T19:11:47Z</dcterms:created>
  <dcterms:modified xsi:type="dcterms:W3CDTF">2013-11-15T01:05:29Z</dcterms:modified>
</cp:coreProperties>
</file>