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" d="100"/>
          <a:sy n="13" d="100"/>
        </p:scale>
        <p:origin x="137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5FF14182-76DA-0A9C-DA3E-829C0FDB57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rgbClr val="002B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4ABC5D5A-F0EB-8D54-A885-E82DA1BB3B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406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0" name="Rectangle 33">
            <a:extLst>
              <a:ext uri="{FF2B5EF4-FFF2-40B4-BE49-F238E27FC236}">
                <a16:creationId xmlns:a16="http://schemas.microsoft.com/office/drawing/2014/main" id="{9155A174-F1A5-B338-1A53-7948543CA3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50538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1" name="Rectangle 33">
            <a:extLst>
              <a:ext uri="{FF2B5EF4-FFF2-40B4-BE49-F238E27FC236}">
                <a16:creationId xmlns:a16="http://schemas.microsoft.com/office/drawing/2014/main" id="{C114582E-7B70-3326-63ED-8CA61D3AA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86672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</p:spTree>
    <p:extLst>
      <p:ext uri="{BB962C8B-B14F-4D97-AF65-F5344CB8AC3E}">
        <p14:creationId xmlns:p14="http://schemas.microsoft.com/office/powerpoint/2010/main" val="329912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6">
            <a:extLst>
              <a:ext uri="{FF2B5EF4-FFF2-40B4-BE49-F238E27FC236}">
                <a16:creationId xmlns:a16="http://schemas.microsoft.com/office/drawing/2014/main" id="{6EF3C219-311F-CF1F-B2E0-C4F220BB65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00600"/>
            <a:ext cx="43891200" cy="2811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58E91B4B-1582-76A5-A3A5-0C827DABAE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rgbClr val="002B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8" name="Rectangle 33">
            <a:extLst>
              <a:ext uri="{FF2B5EF4-FFF2-40B4-BE49-F238E27FC236}">
                <a16:creationId xmlns:a16="http://schemas.microsoft.com/office/drawing/2014/main" id="{C6889D95-33CA-E345-5EAC-9B85A8D6EE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406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FEFBB11B-3504-EA28-9BEC-5EBA67A7E6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50538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0" name="Rectangle 33">
            <a:extLst>
              <a:ext uri="{FF2B5EF4-FFF2-40B4-BE49-F238E27FC236}">
                <a16:creationId xmlns:a16="http://schemas.microsoft.com/office/drawing/2014/main" id="{811482F7-6BCC-2BD7-6972-10F385DA1F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86672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</p:spTree>
    <p:extLst>
      <p:ext uri="{BB962C8B-B14F-4D97-AF65-F5344CB8AC3E}">
        <p14:creationId xmlns:p14="http://schemas.microsoft.com/office/powerpoint/2010/main" val="226206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XXX@fullerto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Placeholder 176">
            <a:extLst>
              <a:ext uri="{FF2B5EF4-FFF2-40B4-BE49-F238E27FC236}">
                <a16:creationId xmlns:a16="http://schemas.microsoft.com/office/drawing/2014/main" id="{76458B92-78AE-ABF8-A99F-9B24310BE99A}"/>
              </a:ext>
            </a:extLst>
          </p:cNvPr>
          <p:cNvSpPr txBox="1">
            <a:spLocks/>
          </p:cNvSpPr>
          <p:nvPr/>
        </p:nvSpPr>
        <p:spPr>
          <a:xfrm>
            <a:off x="6546097" y="203202"/>
            <a:ext cx="30799007" cy="4316413"/>
          </a:xfrm>
          <a:prstGeom prst="rect">
            <a:avLst/>
          </a:prstGeom>
        </p:spPr>
        <p:txBody>
          <a:bodyPr lIns="65306" tIns="32653" rIns="65306" bIns="32653"/>
          <a:lstStyle>
            <a:lvl1pPr marL="1371406" indent="-1371406" algn="ctr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971380" indent="-1142837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1353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99896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28436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056977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5518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4060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2601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TITLE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pt-BR" sz="595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95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Name(s)</a:t>
            </a: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95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Faculty Mentor(s): Dr. XXXX</a:t>
            </a: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XXX Department, Engineering and Computer Science (ECS), CSUF</a:t>
            </a:r>
            <a:endParaRPr kumimoji="0" lang="pt-BR" sz="595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AutoShape 4" descr="Image result for SOLIDWORKS">
            <a:extLst>
              <a:ext uri="{FF2B5EF4-FFF2-40B4-BE49-F238E27FC236}">
                <a16:creationId xmlns:a16="http://schemas.microsoft.com/office/drawing/2014/main" id="{846C9AB7-14D9-E5E6-1BB6-9DE6042A14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8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07475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3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24" name="Picture Placeholder 46" descr="A picture containing text">
            <a:extLst>
              <a:ext uri="{FF2B5EF4-FFF2-40B4-BE49-F238E27FC236}">
                <a16:creationId xmlns:a16="http://schemas.microsoft.com/office/drawing/2014/main" id="{A9446431-614E-FABC-3D78-DB04D74EB74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" r="661"/>
          <a:stretch>
            <a:fillRect/>
          </a:stretch>
        </p:blipFill>
        <p:spPr>
          <a:xfrm>
            <a:off x="835400" y="265908"/>
            <a:ext cx="5486400" cy="4297680"/>
          </a:xfrm>
          <a:prstGeom prst="rect">
            <a:avLst/>
          </a:prstGeom>
        </p:spPr>
      </p:pic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CDF743F-525E-D8B3-34CB-FD1D21FC114A}"/>
              </a:ext>
            </a:extLst>
          </p:cNvPr>
          <p:cNvGrpSpPr/>
          <p:nvPr/>
        </p:nvGrpSpPr>
        <p:grpSpPr>
          <a:xfrm>
            <a:off x="616580" y="5197286"/>
            <a:ext cx="14113318" cy="4715322"/>
            <a:chOff x="669482" y="5197286"/>
            <a:chExt cx="14113318" cy="4715322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EF054830-A69F-310D-0DE3-2E7317E2B021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9CCD080B-19A3-4114-B064-D7B439B78137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7CA8457C-53DB-452A-6825-CF3265C8C03B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3D3B0ABC-EA24-B8DF-4EF3-448B6BE50785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Project Background</a:t>
                </a:r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AE66F4A4-1FE8-AA4F-594F-A0C19BB2087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the information here needed to understand your project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that the people you present to might be from other ECS disciplines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8CBDCF8-17B5-AF91-5C40-2F9ACAF17DFE}"/>
              </a:ext>
            </a:extLst>
          </p:cNvPr>
          <p:cNvGrpSpPr/>
          <p:nvPr/>
        </p:nvGrpSpPr>
        <p:grpSpPr>
          <a:xfrm>
            <a:off x="616580" y="24196353"/>
            <a:ext cx="14113318" cy="4161324"/>
            <a:chOff x="669482" y="5197286"/>
            <a:chExt cx="14113318" cy="4161324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1F232290-D198-DD31-D66D-C172A8B82495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BF26BBEA-B0CE-2D61-C9AC-8E499C6162C4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2C3FB6FD-C768-70B1-33D9-2AE8650183EB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AAA50500-F69B-9E9A-7041-0CACD5B6784C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Goals and Objectives</a:t>
                </a:r>
              </a:p>
            </p:txBody>
          </p:sp>
        </p:grp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6D039A9E-1FDC-6777-F97B-E8E824FA110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product is the team creating to solve this problem?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Outline the solution by discussing its high-level features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State what makes the product innovative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C7D7B89-8A9B-F234-D306-0D198D2398C9}"/>
              </a:ext>
            </a:extLst>
          </p:cNvPr>
          <p:cNvGrpSpPr/>
          <p:nvPr/>
        </p:nvGrpSpPr>
        <p:grpSpPr>
          <a:xfrm>
            <a:off x="616580" y="14696820"/>
            <a:ext cx="14113318" cy="3053328"/>
            <a:chOff x="669482" y="5197286"/>
            <a:chExt cx="14113318" cy="3053328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80D4349B-CF26-D0DC-29C3-E82B931A6E8E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E8B16544-ADA8-5E59-AB71-4F1697937616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E06CDA9F-D132-DF2F-48B3-63CDE00821AA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3F061481-10E7-2EDA-7898-8C7937E03AF4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Problem Statement</a:t>
                </a:r>
              </a:p>
            </p:txBody>
          </p:sp>
        </p:grp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46598A6B-F672-E26C-ECDC-381F46388C1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Motivation for the project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problem are you solving?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9C61D71E-BAD2-0207-BC9A-3C60CA542142}"/>
              </a:ext>
            </a:extLst>
          </p:cNvPr>
          <p:cNvGrpSpPr/>
          <p:nvPr/>
        </p:nvGrpSpPr>
        <p:grpSpPr>
          <a:xfrm>
            <a:off x="14888941" y="5197286"/>
            <a:ext cx="14113318" cy="3053328"/>
            <a:chOff x="669482" y="5197286"/>
            <a:chExt cx="14113318" cy="3053328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4951FC42-A985-9D25-22C3-85CF37E01E79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2D58C20B-0B45-647C-A6F1-34CF933EB985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59619900-1E25-808A-7511-F82AA4F38C72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F484B64-8975-614D-0BB9-4689FF96955C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Design Requirements</a:t>
                </a:r>
              </a:p>
            </p:txBody>
          </p:sp>
        </p:grp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761AB2A4-9561-7161-8CE1-EE595C37E434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Specify the design requirements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Was the target user(s) kept in mind?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998BD2F2-9512-B1B6-B7DF-9F4ED2A6924B}"/>
              </a:ext>
            </a:extLst>
          </p:cNvPr>
          <p:cNvGrpSpPr/>
          <p:nvPr/>
        </p:nvGrpSpPr>
        <p:grpSpPr>
          <a:xfrm>
            <a:off x="14888941" y="14696820"/>
            <a:ext cx="14113318" cy="3053328"/>
            <a:chOff x="669482" y="5197286"/>
            <a:chExt cx="14113318" cy="3053328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8423A718-B933-A013-3223-3F552A54849F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FB85F9F9-663A-DB64-586B-E8BDEB6A3D66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C77D27C6-0FA0-6E1D-9C09-C5ED37B121BA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C03BA748-4708-6936-CE3E-DA95DA26ADC3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Methodology</a:t>
                </a:r>
              </a:p>
            </p:txBody>
          </p:sp>
        </p:grp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DD6E208-5B7F-E9A6-842C-2D5AF90FBC71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method and procedures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using visuals like diagrams and/or flowcharts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A328827-6906-4803-A6CA-7159E6EAFB24}"/>
              </a:ext>
            </a:extLst>
          </p:cNvPr>
          <p:cNvGrpSpPr/>
          <p:nvPr/>
        </p:nvGrpSpPr>
        <p:grpSpPr>
          <a:xfrm>
            <a:off x="29214043" y="5197286"/>
            <a:ext cx="14113318" cy="3053328"/>
            <a:chOff x="669482" y="5197286"/>
            <a:chExt cx="14113318" cy="3053328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354F6BA2-2315-AFCA-E1FB-DF69920418E5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C93C3AA0-A51F-0CE7-FE45-AEBADA915D9A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3E3294F9-E862-25ED-4CD7-DDC75F6AD5F0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8A87F788-3F8A-A6D5-38A5-EB8CE8D983D3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Results and Outcomes</a:t>
                </a:r>
              </a:p>
            </p:txBody>
          </p:sp>
        </p:grp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A5079C19-293A-694A-D393-463BA565316D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results and outcomes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using visuals like charts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E2006495-C77A-C0D6-02F6-C24B98DC3575}"/>
              </a:ext>
            </a:extLst>
          </p:cNvPr>
          <p:cNvGrpSpPr/>
          <p:nvPr/>
        </p:nvGrpSpPr>
        <p:grpSpPr>
          <a:xfrm>
            <a:off x="29214043" y="18811638"/>
            <a:ext cx="14113318" cy="3607326"/>
            <a:chOff x="669482" y="5197286"/>
            <a:chExt cx="14113318" cy="3607326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E94C8063-6D07-95C2-17C6-7DD8D1B9AAC4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52320C61-AEF3-BFD3-8627-2D7479D380E7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4C84762F-EF88-A42A-ACF5-0F9A2D907266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44F6AC1-4242-DC33-7C28-BFF834D1D2C8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Summary</a:t>
                </a:r>
              </a:p>
            </p:txBody>
          </p:sp>
        </p:grp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9C9D4206-7FE8-54E9-7B76-166FBEA20141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did the team accomplish?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How did the prototype meet the needs and costs discussed earlier? (in the “goals and objectives” portion)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7EB91D8-39DD-CC4B-5E7D-ABD7319785F5}"/>
              </a:ext>
            </a:extLst>
          </p:cNvPr>
          <p:cNvGrpSpPr/>
          <p:nvPr/>
        </p:nvGrpSpPr>
        <p:grpSpPr>
          <a:xfrm>
            <a:off x="29214043" y="26337373"/>
            <a:ext cx="14113318" cy="5269320"/>
            <a:chOff x="669482" y="5197286"/>
            <a:chExt cx="14113318" cy="5269320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C5303770-C265-9B69-DA2C-D7CF176D1EFA}"/>
                </a:ext>
              </a:extLst>
            </p:cNvPr>
            <p:cNvGrpSpPr/>
            <p:nvPr/>
          </p:nvGrpSpPr>
          <p:grpSpPr>
            <a:xfrm>
              <a:off x="669482" y="5197286"/>
              <a:ext cx="14113318" cy="1033846"/>
              <a:chOff x="1130458" y="5447509"/>
              <a:chExt cx="10075108" cy="1033846"/>
            </a:xfrm>
          </p:grpSpPr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31CCF1D-48C8-C323-76EA-F3082C59766B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C659CD4D-141D-D780-72AE-50FEF69FDF3C}"/>
                  </a:ext>
                </a:extLst>
              </p:cNvPr>
              <p:cNvSpPr/>
              <p:nvPr/>
            </p:nvSpPr>
            <p:spPr>
              <a:xfrm>
                <a:off x="1147166" y="6389915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D73850CB-779F-5579-127A-563E7F7BF886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Future Directions</a:t>
                </a:r>
              </a:p>
            </p:txBody>
          </p:sp>
        </p:grp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14B443F7-AD3B-2533-9DB7-D192CB676B37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would the team do next to continue building this solution?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changes would you make to the design?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other uses might there be for the solution you’ve built (or parts of the solution)?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06298880-6450-B500-3A36-6E2D05BC8074}"/>
              </a:ext>
            </a:extLst>
          </p:cNvPr>
          <p:cNvGrpSpPr/>
          <p:nvPr/>
        </p:nvGrpSpPr>
        <p:grpSpPr>
          <a:xfrm>
            <a:off x="14888941" y="26337373"/>
            <a:ext cx="14113318" cy="4609066"/>
            <a:chOff x="14888941" y="26373497"/>
            <a:chExt cx="14113318" cy="4609066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602EA5C6-F9E8-7312-ED50-5BE4E10FD9B9}"/>
                </a:ext>
              </a:extLst>
            </p:cNvPr>
            <p:cNvSpPr/>
            <p:nvPr/>
          </p:nvSpPr>
          <p:spPr>
            <a:xfrm>
              <a:off x="14888941" y="26388096"/>
              <a:ext cx="14089913" cy="914400"/>
            </a:xfrm>
            <a:prstGeom prst="rect">
              <a:avLst/>
            </a:prstGeom>
            <a:solidFill>
              <a:srgbClr val="002B54"/>
            </a:solidFill>
            <a:ln w="25400" cap="flat" cmpd="sng" algn="ctr">
              <a:solidFill>
                <a:srgbClr val="002B54"/>
              </a:solidFill>
              <a:prstDash val="solid"/>
            </a:ln>
            <a:effectLst/>
          </p:spPr>
          <p:txBody>
            <a:bodyPr lIns="78373" tIns="39187" rIns="78373" bIns="39187" rtlCol="0" anchor="ctr"/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3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483EA7B3-C2C1-E876-86A0-FF9E44F609A4}"/>
                </a:ext>
              </a:extLst>
            </p:cNvPr>
            <p:cNvSpPr/>
            <p:nvPr/>
          </p:nvSpPr>
          <p:spPr>
            <a:xfrm>
              <a:off x="14912346" y="27315903"/>
              <a:ext cx="14089913" cy="91440"/>
            </a:xfrm>
            <a:prstGeom prst="rect">
              <a:avLst/>
            </a:prstGeom>
            <a:solidFill>
              <a:srgbClr val="F4731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3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4A98B5BD-4081-0B47-9A29-83841942844C}"/>
                </a:ext>
              </a:extLst>
            </p:cNvPr>
            <p:cNvSpPr txBox="1"/>
            <p:nvPr/>
          </p:nvSpPr>
          <p:spPr>
            <a:xfrm>
              <a:off x="15194136" y="26373497"/>
              <a:ext cx="5970414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anose="020B0604020202020204" pitchFamily="34" charset="0"/>
                </a:rPr>
                <a:t>Acknowledgments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36377471-0976-3433-626E-500616045DE6}"/>
                </a:ext>
              </a:extLst>
            </p:cNvPr>
            <p:cNvSpPr txBox="1"/>
            <p:nvPr/>
          </p:nvSpPr>
          <p:spPr>
            <a:xfrm>
              <a:off x="15497439" y="27524385"/>
              <a:ext cx="6102480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We would like to thank CSUF ECS, faculty advisors, collaborators, …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Thank others here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88AC2614-271D-9DDC-A45C-C5CBBB416112}"/>
                </a:ext>
              </a:extLst>
            </p:cNvPr>
            <p:cNvSpPr txBox="1"/>
            <p:nvPr/>
          </p:nvSpPr>
          <p:spPr>
            <a:xfrm>
              <a:off x="22386603" y="26373497"/>
              <a:ext cx="5970414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anose="020B0604020202020204" pitchFamily="34" charset="0"/>
                </a:rPr>
                <a:t>Faculty Advisor(s)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D583846C-CD64-F75B-2D5E-A312CABB5FE8}"/>
                </a:ext>
              </a:extLst>
            </p:cNvPr>
            <p:cNvSpPr txBox="1"/>
            <p:nvPr/>
          </p:nvSpPr>
          <p:spPr>
            <a:xfrm>
              <a:off x="22513405" y="27566243"/>
              <a:ext cx="610248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Dr. XXX 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Prof. of XXXX Engineering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XXXX Department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California State University Fullerton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XXXX@fullerton.edu</a:t>
              </a: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EA92F2D0-D900-CB17-1C52-1D5238CAE0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87211" y="432361"/>
            <a:ext cx="6368588" cy="39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85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248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Faller, John (Kenneth)</dc:creator>
  <cp:lastModifiedBy>Faller, John (Kenneth)</cp:lastModifiedBy>
  <cp:revision>6</cp:revision>
  <dcterms:created xsi:type="dcterms:W3CDTF">2023-03-30T18:15:16Z</dcterms:created>
  <dcterms:modified xsi:type="dcterms:W3CDTF">2023-04-13T15:52:37Z</dcterms:modified>
</cp:coreProperties>
</file>