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04" autoAdjust="0"/>
    <p:restoredTop sz="94660"/>
  </p:normalViewPr>
  <p:slideViewPr>
    <p:cSldViewPr snapToGrid="0">
      <p:cViewPr>
        <p:scale>
          <a:sx n="30" d="100"/>
          <a:sy n="30" d="100"/>
        </p:scale>
        <p:origin x="2536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>
            <a:extLst>
              <a:ext uri="{FF2B5EF4-FFF2-40B4-BE49-F238E27FC236}">
                <a16:creationId xmlns:a16="http://schemas.microsoft.com/office/drawing/2014/main" id="{5FF14182-76DA-0A9C-DA3E-829C0FDB57E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rgbClr val="002B5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  <p:sp>
        <p:nvSpPr>
          <p:cNvPr id="9" name="Rectangle 33">
            <a:extLst>
              <a:ext uri="{FF2B5EF4-FFF2-40B4-BE49-F238E27FC236}">
                <a16:creationId xmlns:a16="http://schemas.microsoft.com/office/drawing/2014/main" id="{4ABC5D5A-F0EB-8D54-A885-E82DA1BB3BD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14406" y="5257800"/>
            <a:ext cx="1358537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  <p:sp>
        <p:nvSpPr>
          <p:cNvPr id="10" name="Rectangle 33">
            <a:extLst>
              <a:ext uri="{FF2B5EF4-FFF2-40B4-BE49-F238E27FC236}">
                <a16:creationId xmlns:a16="http://schemas.microsoft.com/office/drawing/2014/main" id="{9155A174-F1A5-B338-1A53-7948543CA3C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150538" y="5257800"/>
            <a:ext cx="1358537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  <p:sp>
        <p:nvSpPr>
          <p:cNvPr id="11" name="Rectangle 33">
            <a:extLst>
              <a:ext uri="{FF2B5EF4-FFF2-40B4-BE49-F238E27FC236}">
                <a16:creationId xmlns:a16="http://schemas.microsoft.com/office/drawing/2014/main" id="{C114582E-7B70-3326-63ED-8CA61D3AA0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9386672" y="5257800"/>
            <a:ext cx="1358537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</p:spTree>
    <p:extLst>
      <p:ext uri="{BB962C8B-B14F-4D97-AF65-F5344CB8AC3E}">
        <p14:creationId xmlns:p14="http://schemas.microsoft.com/office/powerpoint/2010/main" val="3299126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6">
            <a:extLst>
              <a:ext uri="{FF2B5EF4-FFF2-40B4-BE49-F238E27FC236}">
                <a16:creationId xmlns:a16="http://schemas.microsoft.com/office/drawing/2014/main" id="{6EF3C219-311F-CF1F-B2E0-C4F220BB65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4800600"/>
            <a:ext cx="43891200" cy="28117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  <p:sp>
        <p:nvSpPr>
          <p:cNvPr id="7" name="Rectangle 36">
            <a:extLst>
              <a:ext uri="{FF2B5EF4-FFF2-40B4-BE49-F238E27FC236}">
                <a16:creationId xmlns:a16="http://schemas.microsoft.com/office/drawing/2014/main" id="{58E91B4B-1582-76A5-A3A5-0C827DABAEC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rgbClr val="002B5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  <p:sp>
        <p:nvSpPr>
          <p:cNvPr id="8" name="Rectangle 33">
            <a:extLst>
              <a:ext uri="{FF2B5EF4-FFF2-40B4-BE49-F238E27FC236}">
                <a16:creationId xmlns:a16="http://schemas.microsoft.com/office/drawing/2014/main" id="{C6889D95-33CA-E345-5EAC-9B85A8D6EE9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14406" y="5257800"/>
            <a:ext cx="1358537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  <p:sp>
        <p:nvSpPr>
          <p:cNvPr id="9" name="Rectangle 33">
            <a:extLst>
              <a:ext uri="{FF2B5EF4-FFF2-40B4-BE49-F238E27FC236}">
                <a16:creationId xmlns:a16="http://schemas.microsoft.com/office/drawing/2014/main" id="{FEFBB11B-3504-EA28-9BEC-5EBA67A7E60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150538" y="5257800"/>
            <a:ext cx="1358537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  <p:sp>
        <p:nvSpPr>
          <p:cNvPr id="10" name="Rectangle 33">
            <a:extLst>
              <a:ext uri="{FF2B5EF4-FFF2-40B4-BE49-F238E27FC236}">
                <a16:creationId xmlns:a16="http://schemas.microsoft.com/office/drawing/2014/main" id="{811482F7-6BCC-2BD7-6972-10F385DA1FA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9386672" y="5257800"/>
            <a:ext cx="1358537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</p:spTree>
    <p:extLst>
      <p:ext uri="{BB962C8B-B14F-4D97-AF65-F5344CB8AC3E}">
        <p14:creationId xmlns:p14="http://schemas.microsoft.com/office/powerpoint/2010/main" val="2262067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XXXX@fullerton.ed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 Placeholder 176">
            <a:extLst>
              <a:ext uri="{FF2B5EF4-FFF2-40B4-BE49-F238E27FC236}">
                <a16:creationId xmlns:a16="http://schemas.microsoft.com/office/drawing/2014/main" id="{76458B92-78AE-ABF8-A99F-9B24310BE99A}"/>
              </a:ext>
            </a:extLst>
          </p:cNvPr>
          <p:cNvSpPr txBox="1">
            <a:spLocks/>
          </p:cNvSpPr>
          <p:nvPr/>
        </p:nvSpPr>
        <p:spPr>
          <a:xfrm>
            <a:off x="6546097" y="203202"/>
            <a:ext cx="30799007" cy="4316413"/>
          </a:xfrm>
          <a:prstGeom prst="rect">
            <a:avLst/>
          </a:prstGeom>
        </p:spPr>
        <p:txBody>
          <a:bodyPr lIns="65306" tIns="32653" rIns="65306" bIns="32653"/>
          <a:lstStyle>
            <a:lvl1pPr marL="1371406" indent="-1371406" algn="ctr" defTabSz="3657082" rtl="0" eaLnBrk="1" latinLnBrk="0" hangingPunct="1">
              <a:spcBef>
                <a:spcPct val="20000"/>
              </a:spcBef>
              <a:buFontTx/>
              <a:buNone/>
              <a:defRPr sz="59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971380" indent="-1142837" algn="l" defTabSz="3657082" rtl="0" eaLnBrk="1" latinLnBrk="0" hangingPunct="1">
              <a:spcBef>
                <a:spcPct val="20000"/>
              </a:spcBef>
              <a:buFontTx/>
              <a:buNone/>
              <a:defRPr sz="5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1353" indent="-914272" algn="l" defTabSz="3657082" rtl="0" eaLnBrk="1" latinLnBrk="0" hangingPunct="1">
              <a:spcBef>
                <a:spcPct val="20000"/>
              </a:spcBef>
              <a:buFontTx/>
              <a:buNone/>
              <a:defRPr sz="5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99896" indent="-914272" algn="l" defTabSz="3657082" rtl="0" eaLnBrk="1" latinLnBrk="0" hangingPunct="1">
              <a:spcBef>
                <a:spcPct val="20000"/>
              </a:spcBef>
              <a:buFontTx/>
              <a:buNone/>
              <a:defRPr sz="5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28436" indent="-914272" algn="l" defTabSz="3657082" rtl="0" eaLnBrk="1" latinLnBrk="0" hangingPunct="1">
              <a:spcBef>
                <a:spcPct val="20000"/>
              </a:spcBef>
              <a:buFontTx/>
              <a:buNone/>
              <a:defRPr sz="5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056977" indent="-914272" algn="l" defTabSz="36570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885518" indent="-914272" algn="l" defTabSz="36570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714060" indent="-914272" algn="l" defTabSz="36570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542601" indent="-914272" algn="l" defTabSz="36570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406" marR="0" lvl="0" indent="-1371406" algn="ctr" defTabSz="36570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PROJECT TITLE</a:t>
            </a: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pt-BR" sz="595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371406" marR="0" lvl="0" indent="-1371406" algn="ctr" defTabSz="36570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595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Student Name(s)</a:t>
            </a:r>
          </a:p>
          <a:p>
            <a:pPr marL="1371406" marR="0" lvl="0" indent="-1371406" algn="ctr" defTabSz="36570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595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Faculty Mentor(s): Dr. XXXX</a:t>
            </a:r>
          </a:p>
          <a:p>
            <a:pPr marL="1371406" marR="0" lvl="0" indent="-1371406" algn="ctr" defTabSz="36570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XXX Department, Engineering and Computer Science (ECS), CSUF</a:t>
            </a:r>
            <a:endParaRPr kumimoji="0" lang="pt-BR" sz="595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3" name="AutoShape 4" descr="Image result for SOLIDWORKS">
            <a:extLst>
              <a:ext uri="{FF2B5EF4-FFF2-40B4-BE49-F238E27FC236}">
                <a16:creationId xmlns:a16="http://schemas.microsoft.com/office/drawing/2014/main" id="{846C9AB7-14D9-E5E6-1BB6-9DE6042A144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987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407475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93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2CDF743F-525E-D8B3-34CB-FD1D21FC114A}"/>
              </a:ext>
            </a:extLst>
          </p:cNvPr>
          <p:cNvGrpSpPr/>
          <p:nvPr/>
        </p:nvGrpSpPr>
        <p:grpSpPr>
          <a:xfrm>
            <a:off x="616580" y="5197286"/>
            <a:ext cx="14089913" cy="4715322"/>
            <a:chOff x="669482" y="5197286"/>
            <a:chExt cx="14089913" cy="4715322"/>
          </a:xfrm>
        </p:grpSpPr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EF054830-A69F-310D-0DE3-2E7317E2B021}"/>
                </a:ext>
              </a:extLst>
            </p:cNvPr>
            <p:cNvGrpSpPr/>
            <p:nvPr/>
          </p:nvGrpSpPr>
          <p:grpSpPr>
            <a:xfrm>
              <a:off x="669482" y="5197286"/>
              <a:ext cx="14089913" cy="928999"/>
              <a:chOff x="1130458" y="5447509"/>
              <a:chExt cx="10058400" cy="928999"/>
            </a:xfrm>
          </p:grpSpPr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9CCD080B-19A3-4114-B064-D7B439B78137}"/>
                  </a:ext>
                </a:extLst>
              </p:cNvPr>
              <p:cNvSpPr/>
              <p:nvPr/>
            </p:nvSpPr>
            <p:spPr>
              <a:xfrm>
                <a:off x="1130458" y="5462108"/>
                <a:ext cx="10058400" cy="914400"/>
              </a:xfrm>
              <a:prstGeom prst="rect">
                <a:avLst/>
              </a:prstGeom>
              <a:solidFill>
                <a:srgbClr val="002B54"/>
              </a:solidFill>
              <a:ln w="25400" cap="flat" cmpd="sng" algn="ctr">
                <a:solidFill>
                  <a:srgbClr val="002B54"/>
                </a:solidFill>
                <a:prstDash val="solid"/>
              </a:ln>
              <a:effectLst/>
            </p:spPr>
            <p:txBody>
              <a:bodyPr lIns="78373" tIns="39187" rIns="78373" bIns="39187"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3D3B0ABC-EA24-B8DF-4EF3-448B6BE50785}"/>
                  </a:ext>
                </a:extLst>
              </p:cNvPr>
              <p:cNvSpPr txBox="1"/>
              <p:nvPr/>
            </p:nvSpPr>
            <p:spPr>
              <a:xfrm>
                <a:off x="2558663" y="5447509"/>
                <a:ext cx="7239640" cy="848581"/>
              </a:xfrm>
              <a:prstGeom prst="rect">
                <a:avLst/>
              </a:prstGeom>
              <a:noFill/>
            </p:spPr>
            <p:txBody>
              <a:bodyPr wrap="square" lIns="78373" tIns="39187" rIns="78373" bIns="39187" rtlCol="0">
                <a:spAutoFit/>
              </a:bodyPr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Arial" panose="020B0604020202020204" pitchFamily="34" charset="0"/>
                  </a:rPr>
                  <a:t>Project Background</a:t>
                </a:r>
              </a:p>
            </p:txBody>
          </p:sp>
        </p:grp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AE66F4A4-1FE8-AA4F-594F-A0C19BB2087A}"/>
                </a:ext>
              </a:extLst>
            </p:cNvPr>
            <p:cNvSpPr txBox="1"/>
            <p:nvPr/>
          </p:nvSpPr>
          <p:spPr>
            <a:xfrm>
              <a:off x="1365066" y="6496288"/>
              <a:ext cx="12734392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Put the information here needed to understand your project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Consider that the people you present to might be from other ECS disciplines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58CBDCF8-17B5-AF91-5C40-2F9ACAF17DFE}"/>
              </a:ext>
            </a:extLst>
          </p:cNvPr>
          <p:cNvGrpSpPr/>
          <p:nvPr/>
        </p:nvGrpSpPr>
        <p:grpSpPr>
          <a:xfrm>
            <a:off x="616580" y="24196353"/>
            <a:ext cx="14089913" cy="4161324"/>
            <a:chOff x="669482" y="5197286"/>
            <a:chExt cx="14089913" cy="4161324"/>
          </a:xfrm>
        </p:grpSpPr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1F232290-D198-DD31-D66D-C172A8B82495}"/>
                </a:ext>
              </a:extLst>
            </p:cNvPr>
            <p:cNvGrpSpPr/>
            <p:nvPr/>
          </p:nvGrpSpPr>
          <p:grpSpPr>
            <a:xfrm>
              <a:off x="669482" y="5197286"/>
              <a:ext cx="14089913" cy="928999"/>
              <a:chOff x="1130458" y="5447509"/>
              <a:chExt cx="10058400" cy="928999"/>
            </a:xfrm>
          </p:grpSpPr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id="{BF26BBEA-B0CE-2D61-C9AC-8E499C6162C4}"/>
                  </a:ext>
                </a:extLst>
              </p:cNvPr>
              <p:cNvSpPr/>
              <p:nvPr/>
            </p:nvSpPr>
            <p:spPr>
              <a:xfrm>
                <a:off x="1130458" y="5462108"/>
                <a:ext cx="10058400" cy="914400"/>
              </a:xfrm>
              <a:prstGeom prst="rect">
                <a:avLst/>
              </a:prstGeom>
              <a:solidFill>
                <a:srgbClr val="002B54"/>
              </a:solidFill>
              <a:ln w="25400" cap="flat" cmpd="sng" algn="ctr">
                <a:solidFill>
                  <a:srgbClr val="002B54"/>
                </a:solidFill>
                <a:prstDash val="solid"/>
              </a:ln>
              <a:effectLst/>
            </p:spPr>
            <p:txBody>
              <a:bodyPr lIns="78373" tIns="39187" rIns="78373" bIns="39187"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AAA50500-F69B-9E9A-7041-0CACD5B6784C}"/>
                  </a:ext>
                </a:extLst>
              </p:cNvPr>
              <p:cNvSpPr txBox="1"/>
              <p:nvPr/>
            </p:nvSpPr>
            <p:spPr>
              <a:xfrm>
                <a:off x="2558663" y="5447509"/>
                <a:ext cx="7239640" cy="848581"/>
              </a:xfrm>
              <a:prstGeom prst="rect">
                <a:avLst/>
              </a:prstGeom>
              <a:noFill/>
            </p:spPr>
            <p:txBody>
              <a:bodyPr wrap="square" lIns="78373" tIns="39187" rIns="78373" bIns="39187" rtlCol="0">
                <a:spAutoFit/>
              </a:bodyPr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Arial" panose="020B0604020202020204" pitchFamily="34" charset="0"/>
                  </a:rPr>
                  <a:t>Goals and Objectives</a:t>
                </a:r>
              </a:p>
            </p:txBody>
          </p:sp>
        </p:grp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6D039A9E-1FDC-6777-F97B-E8E824FA110A}"/>
                </a:ext>
              </a:extLst>
            </p:cNvPr>
            <p:cNvSpPr txBox="1"/>
            <p:nvPr/>
          </p:nvSpPr>
          <p:spPr>
            <a:xfrm>
              <a:off x="1365066" y="6496288"/>
              <a:ext cx="12734392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What product is the team creating to solve this problem?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Outline the solution by discussing its high-level features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State what makes the product innovative</a:t>
              </a: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1C7D7B89-8A9B-F234-D306-0D198D2398C9}"/>
              </a:ext>
            </a:extLst>
          </p:cNvPr>
          <p:cNvGrpSpPr/>
          <p:nvPr/>
        </p:nvGrpSpPr>
        <p:grpSpPr>
          <a:xfrm>
            <a:off x="616580" y="14696820"/>
            <a:ext cx="14089913" cy="3053328"/>
            <a:chOff x="669482" y="5197286"/>
            <a:chExt cx="14089913" cy="3053328"/>
          </a:xfrm>
        </p:grpSpPr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80D4349B-CF26-D0DC-29C3-E82B931A6E8E}"/>
                </a:ext>
              </a:extLst>
            </p:cNvPr>
            <p:cNvGrpSpPr/>
            <p:nvPr/>
          </p:nvGrpSpPr>
          <p:grpSpPr>
            <a:xfrm>
              <a:off x="669482" y="5197286"/>
              <a:ext cx="14089913" cy="928999"/>
              <a:chOff x="1130458" y="5447509"/>
              <a:chExt cx="10058400" cy="928999"/>
            </a:xfrm>
          </p:grpSpPr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E8B16544-ADA8-5E59-AB71-4F1697937616}"/>
                  </a:ext>
                </a:extLst>
              </p:cNvPr>
              <p:cNvSpPr/>
              <p:nvPr/>
            </p:nvSpPr>
            <p:spPr>
              <a:xfrm>
                <a:off x="1130458" y="5462108"/>
                <a:ext cx="10058400" cy="914400"/>
              </a:xfrm>
              <a:prstGeom prst="rect">
                <a:avLst/>
              </a:prstGeom>
              <a:solidFill>
                <a:srgbClr val="002B54"/>
              </a:solidFill>
              <a:ln w="25400" cap="flat" cmpd="sng" algn="ctr">
                <a:solidFill>
                  <a:srgbClr val="002B54"/>
                </a:solidFill>
                <a:prstDash val="solid"/>
              </a:ln>
              <a:effectLst/>
            </p:spPr>
            <p:txBody>
              <a:bodyPr lIns="78373" tIns="39187" rIns="78373" bIns="39187"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3F061481-10E7-2EDA-7898-8C7937E03AF4}"/>
                  </a:ext>
                </a:extLst>
              </p:cNvPr>
              <p:cNvSpPr txBox="1"/>
              <p:nvPr/>
            </p:nvSpPr>
            <p:spPr>
              <a:xfrm>
                <a:off x="2558663" y="5447509"/>
                <a:ext cx="7239640" cy="848581"/>
              </a:xfrm>
              <a:prstGeom prst="rect">
                <a:avLst/>
              </a:prstGeom>
              <a:noFill/>
            </p:spPr>
            <p:txBody>
              <a:bodyPr wrap="square" lIns="78373" tIns="39187" rIns="78373" bIns="39187" rtlCol="0">
                <a:spAutoFit/>
              </a:bodyPr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Arial" panose="020B0604020202020204" pitchFamily="34" charset="0"/>
                  </a:rPr>
                  <a:t>Problem Statement</a:t>
                </a:r>
              </a:p>
            </p:txBody>
          </p:sp>
        </p:grp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46598A6B-F672-E26C-ECDC-381F46388C1A}"/>
                </a:ext>
              </a:extLst>
            </p:cNvPr>
            <p:cNvSpPr txBox="1"/>
            <p:nvPr/>
          </p:nvSpPr>
          <p:spPr>
            <a:xfrm>
              <a:off x="1365066" y="6496288"/>
              <a:ext cx="1273439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Motivation for the project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What problem are you solving?</a:t>
              </a:r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9C61D71E-BAD2-0207-BC9A-3C60CA542142}"/>
              </a:ext>
            </a:extLst>
          </p:cNvPr>
          <p:cNvGrpSpPr/>
          <p:nvPr/>
        </p:nvGrpSpPr>
        <p:grpSpPr>
          <a:xfrm>
            <a:off x="14888941" y="5197286"/>
            <a:ext cx="14089913" cy="3053328"/>
            <a:chOff x="669482" y="5197286"/>
            <a:chExt cx="14089913" cy="3053328"/>
          </a:xfrm>
        </p:grpSpPr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4951FC42-A985-9D25-22C3-85CF37E01E79}"/>
                </a:ext>
              </a:extLst>
            </p:cNvPr>
            <p:cNvGrpSpPr/>
            <p:nvPr/>
          </p:nvGrpSpPr>
          <p:grpSpPr>
            <a:xfrm>
              <a:off x="669482" y="5197286"/>
              <a:ext cx="14089913" cy="928999"/>
              <a:chOff x="1130458" y="5447509"/>
              <a:chExt cx="10058400" cy="928999"/>
            </a:xfrm>
          </p:grpSpPr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2D58C20B-0B45-647C-A6F1-34CF933EB985}"/>
                  </a:ext>
                </a:extLst>
              </p:cNvPr>
              <p:cNvSpPr/>
              <p:nvPr/>
            </p:nvSpPr>
            <p:spPr>
              <a:xfrm>
                <a:off x="1130458" y="5462108"/>
                <a:ext cx="10058400" cy="914400"/>
              </a:xfrm>
              <a:prstGeom prst="rect">
                <a:avLst/>
              </a:prstGeom>
              <a:solidFill>
                <a:srgbClr val="002B54"/>
              </a:solidFill>
              <a:ln w="25400" cap="flat" cmpd="sng" algn="ctr">
                <a:solidFill>
                  <a:srgbClr val="002B54"/>
                </a:solidFill>
                <a:prstDash val="solid"/>
              </a:ln>
              <a:effectLst/>
            </p:spPr>
            <p:txBody>
              <a:bodyPr lIns="78373" tIns="39187" rIns="78373" bIns="39187"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7F484B64-8975-614D-0BB9-4689FF96955C}"/>
                  </a:ext>
                </a:extLst>
              </p:cNvPr>
              <p:cNvSpPr txBox="1"/>
              <p:nvPr/>
            </p:nvSpPr>
            <p:spPr>
              <a:xfrm>
                <a:off x="2558663" y="5447509"/>
                <a:ext cx="7239640" cy="848581"/>
              </a:xfrm>
              <a:prstGeom prst="rect">
                <a:avLst/>
              </a:prstGeom>
              <a:noFill/>
            </p:spPr>
            <p:txBody>
              <a:bodyPr wrap="square" lIns="78373" tIns="39187" rIns="78373" bIns="39187" rtlCol="0">
                <a:spAutoFit/>
              </a:bodyPr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Arial" panose="020B0604020202020204" pitchFamily="34" charset="0"/>
                  </a:rPr>
                  <a:t>Design Requirements</a:t>
                </a:r>
              </a:p>
            </p:txBody>
          </p:sp>
        </p:grp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761AB2A4-9561-7161-8CE1-EE595C37E434}"/>
                </a:ext>
              </a:extLst>
            </p:cNvPr>
            <p:cNvSpPr txBox="1"/>
            <p:nvPr/>
          </p:nvSpPr>
          <p:spPr>
            <a:xfrm>
              <a:off x="1365066" y="6496288"/>
              <a:ext cx="1273439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Specify the design requirements here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Was the target user(s) kept in mind?</a:t>
              </a: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998BD2F2-9512-B1B6-B7DF-9F4ED2A6924B}"/>
              </a:ext>
            </a:extLst>
          </p:cNvPr>
          <p:cNvGrpSpPr/>
          <p:nvPr/>
        </p:nvGrpSpPr>
        <p:grpSpPr>
          <a:xfrm>
            <a:off x="14888941" y="14696820"/>
            <a:ext cx="14089913" cy="3053328"/>
            <a:chOff x="669482" y="5197286"/>
            <a:chExt cx="14089913" cy="3053328"/>
          </a:xfrm>
        </p:grpSpPr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8423A718-B933-A013-3223-3F552A54849F}"/>
                </a:ext>
              </a:extLst>
            </p:cNvPr>
            <p:cNvGrpSpPr/>
            <p:nvPr/>
          </p:nvGrpSpPr>
          <p:grpSpPr>
            <a:xfrm>
              <a:off x="669482" y="5197286"/>
              <a:ext cx="14089913" cy="928999"/>
              <a:chOff x="1130458" y="5447509"/>
              <a:chExt cx="10058400" cy="928999"/>
            </a:xfrm>
          </p:grpSpPr>
          <p:sp>
            <p:nvSpPr>
              <p:cNvPr id="153" name="Rectangle 152">
                <a:extLst>
                  <a:ext uri="{FF2B5EF4-FFF2-40B4-BE49-F238E27FC236}">
                    <a16:creationId xmlns:a16="http://schemas.microsoft.com/office/drawing/2014/main" id="{FB85F9F9-663A-DB64-586B-E8BDEB6A3D66}"/>
                  </a:ext>
                </a:extLst>
              </p:cNvPr>
              <p:cNvSpPr/>
              <p:nvPr/>
            </p:nvSpPr>
            <p:spPr>
              <a:xfrm>
                <a:off x="1130458" y="5462108"/>
                <a:ext cx="10058400" cy="914400"/>
              </a:xfrm>
              <a:prstGeom prst="rect">
                <a:avLst/>
              </a:prstGeom>
              <a:solidFill>
                <a:srgbClr val="002B54"/>
              </a:solidFill>
              <a:ln w="25400" cap="flat" cmpd="sng" algn="ctr">
                <a:solidFill>
                  <a:srgbClr val="002B54"/>
                </a:solidFill>
                <a:prstDash val="solid"/>
              </a:ln>
              <a:effectLst/>
            </p:spPr>
            <p:txBody>
              <a:bodyPr lIns="78373" tIns="39187" rIns="78373" bIns="39187"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C03BA748-4708-6936-CE3E-DA95DA26ADC3}"/>
                  </a:ext>
                </a:extLst>
              </p:cNvPr>
              <p:cNvSpPr txBox="1"/>
              <p:nvPr/>
            </p:nvSpPr>
            <p:spPr>
              <a:xfrm>
                <a:off x="2558663" y="5447509"/>
                <a:ext cx="7239640" cy="848581"/>
              </a:xfrm>
              <a:prstGeom prst="rect">
                <a:avLst/>
              </a:prstGeom>
              <a:noFill/>
            </p:spPr>
            <p:txBody>
              <a:bodyPr wrap="square" lIns="78373" tIns="39187" rIns="78373" bIns="39187" rtlCol="0">
                <a:spAutoFit/>
              </a:bodyPr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Arial" panose="020B0604020202020204" pitchFamily="34" charset="0"/>
                  </a:rPr>
                  <a:t>Methodology</a:t>
                </a:r>
              </a:p>
            </p:txBody>
          </p:sp>
        </p:grp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BDD6E208-5B7F-E9A6-842C-2D5AF90FBC71}"/>
                </a:ext>
              </a:extLst>
            </p:cNvPr>
            <p:cNvSpPr txBox="1"/>
            <p:nvPr/>
          </p:nvSpPr>
          <p:spPr>
            <a:xfrm>
              <a:off x="1365066" y="6496288"/>
              <a:ext cx="1273439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Put method and procedures here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Consider using visuals like diagrams and/or flowcharts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1A328827-6906-4803-A6CA-7159E6EAFB24}"/>
              </a:ext>
            </a:extLst>
          </p:cNvPr>
          <p:cNvGrpSpPr/>
          <p:nvPr/>
        </p:nvGrpSpPr>
        <p:grpSpPr>
          <a:xfrm>
            <a:off x="29214043" y="5197286"/>
            <a:ext cx="14089913" cy="3053328"/>
            <a:chOff x="669482" y="5197286"/>
            <a:chExt cx="14089913" cy="3053328"/>
          </a:xfrm>
        </p:grpSpPr>
        <p:grpSp>
          <p:nvGrpSpPr>
            <p:cNvPr id="157" name="Group 156">
              <a:extLst>
                <a:ext uri="{FF2B5EF4-FFF2-40B4-BE49-F238E27FC236}">
                  <a16:creationId xmlns:a16="http://schemas.microsoft.com/office/drawing/2014/main" id="{354F6BA2-2315-AFCA-E1FB-DF69920418E5}"/>
                </a:ext>
              </a:extLst>
            </p:cNvPr>
            <p:cNvGrpSpPr/>
            <p:nvPr/>
          </p:nvGrpSpPr>
          <p:grpSpPr>
            <a:xfrm>
              <a:off x="669482" y="5197286"/>
              <a:ext cx="14089913" cy="928999"/>
              <a:chOff x="1130458" y="5447509"/>
              <a:chExt cx="10058400" cy="928999"/>
            </a:xfrm>
          </p:grpSpPr>
          <p:sp>
            <p:nvSpPr>
              <p:cNvPr id="159" name="Rectangle 158">
                <a:extLst>
                  <a:ext uri="{FF2B5EF4-FFF2-40B4-BE49-F238E27FC236}">
                    <a16:creationId xmlns:a16="http://schemas.microsoft.com/office/drawing/2014/main" id="{C93C3AA0-A51F-0CE7-FE45-AEBADA915D9A}"/>
                  </a:ext>
                </a:extLst>
              </p:cNvPr>
              <p:cNvSpPr/>
              <p:nvPr/>
            </p:nvSpPr>
            <p:spPr>
              <a:xfrm>
                <a:off x="1130458" y="5462108"/>
                <a:ext cx="10058400" cy="914400"/>
              </a:xfrm>
              <a:prstGeom prst="rect">
                <a:avLst/>
              </a:prstGeom>
              <a:solidFill>
                <a:srgbClr val="002B54"/>
              </a:solidFill>
              <a:ln w="25400" cap="flat" cmpd="sng" algn="ctr">
                <a:solidFill>
                  <a:srgbClr val="002B54"/>
                </a:solidFill>
                <a:prstDash val="solid"/>
              </a:ln>
              <a:effectLst/>
            </p:spPr>
            <p:txBody>
              <a:bodyPr lIns="78373" tIns="39187" rIns="78373" bIns="39187"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8A87F788-3F8A-A6D5-38A5-EB8CE8D983D3}"/>
                  </a:ext>
                </a:extLst>
              </p:cNvPr>
              <p:cNvSpPr txBox="1"/>
              <p:nvPr/>
            </p:nvSpPr>
            <p:spPr>
              <a:xfrm>
                <a:off x="2558663" y="5447509"/>
                <a:ext cx="7239640" cy="848581"/>
              </a:xfrm>
              <a:prstGeom prst="rect">
                <a:avLst/>
              </a:prstGeom>
              <a:noFill/>
            </p:spPr>
            <p:txBody>
              <a:bodyPr wrap="square" lIns="78373" tIns="39187" rIns="78373" bIns="39187" rtlCol="0">
                <a:spAutoFit/>
              </a:bodyPr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Arial" panose="020B0604020202020204" pitchFamily="34" charset="0"/>
                  </a:rPr>
                  <a:t>Results and Outcomes</a:t>
                </a:r>
              </a:p>
            </p:txBody>
          </p:sp>
        </p:grp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A5079C19-293A-694A-D393-463BA565316D}"/>
                </a:ext>
              </a:extLst>
            </p:cNvPr>
            <p:cNvSpPr txBox="1"/>
            <p:nvPr/>
          </p:nvSpPr>
          <p:spPr>
            <a:xfrm>
              <a:off x="1365066" y="6496288"/>
              <a:ext cx="1273439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Put results and outcomes here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Consider using visuals like charts</a:t>
              </a:r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E2006495-C77A-C0D6-02F6-C24B98DC3575}"/>
              </a:ext>
            </a:extLst>
          </p:cNvPr>
          <p:cNvGrpSpPr/>
          <p:nvPr/>
        </p:nvGrpSpPr>
        <p:grpSpPr>
          <a:xfrm>
            <a:off x="29214043" y="18811638"/>
            <a:ext cx="14089913" cy="3607326"/>
            <a:chOff x="669482" y="5197286"/>
            <a:chExt cx="14089913" cy="3607326"/>
          </a:xfrm>
        </p:grpSpPr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E94C8063-6D07-95C2-17C6-7DD8D1B9AAC4}"/>
                </a:ext>
              </a:extLst>
            </p:cNvPr>
            <p:cNvGrpSpPr/>
            <p:nvPr/>
          </p:nvGrpSpPr>
          <p:grpSpPr>
            <a:xfrm>
              <a:off x="669482" y="5197286"/>
              <a:ext cx="14089913" cy="928999"/>
              <a:chOff x="1130458" y="5447509"/>
              <a:chExt cx="10058400" cy="928999"/>
            </a:xfrm>
          </p:grpSpPr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52320C61-AEF3-BFD3-8627-2D7479D380E7}"/>
                  </a:ext>
                </a:extLst>
              </p:cNvPr>
              <p:cNvSpPr/>
              <p:nvPr/>
            </p:nvSpPr>
            <p:spPr>
              <a:xfrm>
                <a:off x="1130458" y="5462108"/>
                <a:ext cx="10058400" cy="914400"/>
              </a:xfrm>
              <a:prstGeom prst="rect">
                <a:avLst/>
              </a:prstGeom>
              <a:solidFill>
                <a:srgbClr val="002B54"/>
              </a:solidFill>
              <a:ln w="25400" cap="flat" cmpd="sng" algn="ctr">
                <a:solidFill>
                  <a:srgbClr val="002B54"/>
                </a:solidFill>
                <a:prstDash val="solid"/>
              </a:ln>
              <a:effectLst/>
            </p:spPr>
            <p:txBody>
              <a:bodyPr lIns="78373" tIns="39187" rIns="78373" bIns="39187"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B44F6AC1-4242-DC33-7C28-BFF834D1D2C8}"/>
                  </a:ext>
                </a:extLst>
              </p:cNvPr>
              <p:cNvSpPr txBox="1"/>
              <p:nvPr/>
            </p:nvSpPr>
            <p:spPr>
              <a:xfrm>
                <a:off x="2558663" y="5447509"/>
                <a:ext cx="7239640" cy="848581"/>
              </a:xfrm>
              <a:prstGeom prst="rect">
                <a:avLst/>
              </a:prstGeom>
              <a:noFill/>
            </p:spPr>
            <p:txBody>
              <a:bodyPr wrap="square" lIns="78373" tIns="39187" rIns="78373" bIns="39187" rtlCol="0">
                <a:spAutoFit/>
              </a:bodyPr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Arial" panose="020B0604020202020204" pitchFamily="34" charset="0"/>
                  </a:rPr>
                  <a:t>Summary</a:t>
                </a:r>
              </a:p>
            </p:txBody>
          </p:sp>
        </p:grp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9C9D4206-7FE8-54E9-7B76-166FBEA20141}"/>
                </a:ext>
              </a:extLst>
            </p:cNvPr>
            <p:cNvSpPr txBox="1"/>
            <p:nvPr/>
          </p:nvSpPr>
          <p:spPr>
            <a:xfrm>
              <a:off x="1365066" y="6496288"/>
              <a:ext cx="12734392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What did the team accomplish?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How did the prototype meet the needs and costs discussed earlier? (in the “goals and objectives” portion)</a:t>
              </a:r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B7EB91D8-39DD-CC4B-5E7D-ABD7319785F5}"/>
              </a:ext>
            </a:extLst>
          </p:cNvPr>
          <p:cNvGrpSpPr/>
          <p:nvPr/>
        </p:nvGrpSpPr>
        <p:grpSpPr>
          <a:xfrm>
            <a:off x="29214043" y="26337373"/>
            <a:ext cx="14089913" cy="5269320"/>
            <a:chOff x="669482" y="5197286"/>
            <a:chExt cx="14089913" cy="5269320"/>
          </a:xfrm>
        </p:grpSpPr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C5303770-C265-9B69-DA2C-D7CF176D1EFA}"/>
                </a:ext>
              </a:extLst>
            </p:cNvPr>
            <p:cNvGrpSpPr/>
            <p:nvPr/>
          </p:nvGrpSpPr>
          <p:grpSpPr>
            <a:xfrm>
              <a:off x="669482" y="5197286"/>
              <a:ext cx="14089913" cy="928999"/>
              <a:chOff x="1130458" y="5447509"/>
              <a:chExt cx="10058400" cy="928999"/>
            </a:xfrm>
          </p:grpSpPr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F31CCF1D-48C8-C323-76EA-F3082C59766B}"/>
                  </a:ext>
                </a:extLst>
              </p:cNvPr>
              <p:cNvSpPr/>
              <p:nvPr/>
            </p:nvSpPr>
            <p:spPr>
              <a:xfrm>
                <a:off x="1130458" y="5462108"/>
                <a:ext cx="10058400" cy="914400"/>
              </a:xfrm>
              <a:prstGeom prst="rect">
                <a:avLst/>
              </a:prstGeom>
              <a:solidFill>
                <a:srgbClr val="002B54"/>
              </a:solidFill>
              <a:ln w="25400" cap="flat" cmpd="sng" algn="ctr">
                <a:solidFill>
                  <a:srgbClr val="002B54"/>
                </a:solidFill>
                <a:prstDash val="solid"/>
              </a:ln>
              <a:effectLst/>
            </p:spPr>
            <p:txBody>
              <a:bodyPr lIns="78373" tIns="39187" rIns="78373" bIns="39187"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id="{D73850CB-779F-5579-127A-563E7F7BF886}"/>
                  </a:ext>
                </a:extLst>
              </p:cNvPr>
              <p:cNvSpPr txBox="1"/>
              <p:nvPr/>
            </p:nvSpPr>
            <p:spPr>
              <a:xfrm>
                <a:off x="2558663" y="5447509"/>
                <a:ext cx="7239640" cy="848581"/>
              </a:xfrm>
              <a:prstGeom prst="rect">
                <a:avLst/>
              </a:prstGeom>
              <a:noFill/>
            </p:spPr>
            <p:txBody>
              <a:bodyPr wrap="square" lIns="78373" tIns="39187" rIns="78373" bIns="39187" rtlCol="0">
                <a:spAutoFit/>
              </a:bodyPr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Arial" panose="020B0604020202020204" pitchFamily="34" charset="0"/>
                  </a:rPr>
                  <a:t>Future Directions</a:t>
                </a:r>
              </a:p>
            </p:txBody>
          </p:sp>
        </p:grp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14B443F7-AD3B-2533-9DB7-D192CB676B37}"/>
                </a:ext>
              </a:extLst>
            </p:cNvPr>
            <p:cNvSpPr txBox="1"/>
            <p:nvPr/>
          </p:nvSpPr>
          <p:spPr>
            <a:xfrm>
              <a:off x="1365066" y="6496288"/>
              <a:ext cx="12734392" cy="39703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What would the team do next to continue building this solution?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What changes would you make to the design?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What other uses might there be for the solution you’ve built (or parts of the solution)?</a:t>
              </a:r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06298880-6450-B500-3A36-6E2D05BC8074}"/>
              </a:ext>
            </a:extLst>
          </p:cNvPr>
          <p:cNvGrpSpPr/>
          <p:nvPr/>
        </p:nvGrpSpPr>
        <p:grpSpPr>
          <a:xfrm>
            <a:off x="14888941" y="26337373"/>
            <a:ext cx="14089913" cy="4609066"/>
            <a:chOff x="14888941" y="26373497"/>
            <a:chExt cx="14089913" cy="4609066"/>
          </a:xfrm>
        </p:grpSpPr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602EA5C6-F9E8-7312-ED50-5BE4E10FD9B9}"/>
                </a:ext>
              </a:extLst>
            </p:cNvPr>
            <p:cNvSpPr/>
            <p:nvPr/>
          </p:nvSpPr>
          <p:spPr>
            <a:xfrm>
              <a:off x="14888941" y="26388096"/>
              <a:ext cx="14089913" cy="914400"/>
            </a:xfrm>
            <a:prstGeom prst="rect">
              <a:avLst/>
            </a:prstGeom>
            <a:solidFill>
              <a:srgbClr val="002B54"/>
            </a:solidFill>
            <a:ln w="25400" cap="flat" cmpd="sng" algn="ctr">
              <a:solidFill>
                <a:srgbClr val="002B54"/>
              </a:solidFill>
              <a:prstDash val="solid"/>
            </a:ln>
            <a:effectLst/>
          </p:spPr>
          <p:txBody>
            <a:bodyPr lIns="78373" tIns="39187" rIns="78373" bIns="39187" rtlCol="0" anchor="ctr"/>
            <a:lstStyle/>
            <a:p>
              <a:pPr marL="0" marR="0" lvl="0" indent="0" algn="ctr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3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4A98B5BD-4081-0B47-9A29-83841942844C}"/>
                </a:ext>
              </a:extLst>
            </p:cNvPr>
            <p:cNvSpPr txBox="1"/>
            <p:nvPr/>
          </p:nvSpPr>
          <p:spPr>
            <a:xfrm>
              <a:off x="15194136" y="26373497"/>
              <a:ext cx="5970414" cy="848581"/>
            </a:xfrm>
            <a:prstGeom prst="rect">
              <a:avLst/>
            </a:prstGeom>
            <a:noFill/>
          </p:spPr>
          <p:txBody>
            <a:bodyPr wrap="square" lIns="78373" tIns="39187" rIns="78373" bIns="39187" rtlCol="0">
              <a:spAutoFit/>
            </a:bodyPr>
            <a:lstStyle/>
            <a:p>
              <a:pPr marL="0" marR="0" lvl="0" indent="0" algn="ctr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 panose="020B0604020202020204" pitchFamily="34" charset="0"/>
                </a:rPr>
                <a:t>Acknowledgments</a:t>
              </a:r>
            </a:p>
          </p:txBody>
        </p: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36377471-0976-3433-626E-500616045DE6}"/>
                </a:ext>
              </a:extLst>
            </p:cNvPr>
            <p:cNvSpPr txBox="1"/>
            <p:nvPr/>
          </p:nvSpPr>
          <p:spPr>
            <a:xfrm>
              <a:off x="15497439" y="27524385"/>
              <a:ext cx="6102480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We would like to thank CSUF ECS, faculty advisors, collaborators, …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Thank others here</a:t>
              </a:r>
            </a:p>
          </p:txBody>
        </p:sp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88AC2614-271D-9DDC-A45C-C5CBBB416112}"/>
                </a:ext>
              </a:extLst>
            </p:cNvPr>
            <p:cNvSpPr txBox="1"/>
            <p:nvPr/>
          </p:nvSpPr>
          <p:spPr>
            <a:xfrm>
              <a:off x="22386603" y="26373497"/>
              <a:ext cx="5970414" cy="848581"/>
            </a:xfrm>
            <a:prstGeom prst="rect">
              <a:avLst/>
            </a:prstGeom>
            <a:noFill/>
          </p:spPr>
          <p:txBody>
            <a:bodyPr wrap="square" lIns="78373" tIns="39187" rIns="78373" bIns="39187" rtlCol="0">
              <a:spAutoFit/>
            </a:bodyPr>
            <a:lstStyle/>
            <a:p>
              <a:pPr marL="0" marR="0" lvl="0" indent="0" algn="ctr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 panose="020B0604020202020204" pitchFamily="34" charset="0"/>
                </a:rPr>
                <a:t>Faculty Advisor(s)</a:t>
              </a:r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D583846C-CD64-F75B-2D5E-A312CABB5FE8}"/>
                </a:ext>
              </a:extLst>
            </p:cNvPr>
            <p:cNvSpPr txBox="1"/>
            <p:nvPr/>
          </p:nvSpPr>
          <p:spPr>
            <a:xfrm>
              <a:off x="22513405" y="27566243"/>
              <a:ext cx="6102481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Dr. XXX </a:t>
              </a:r>
            </a:p>
            <a:p>
              <a:pPr marL="0" marR="0" lvl="0" indent="0" algn="ctr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Prof. of XXXX Engineering</a:t>
              </a:r>
            </a:p>
            <a:p>
              <a:pPr marL="0" marR="0" lvl="0" indent="0" algn="ctr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XXXX Department</a:t>
              </a:r>
            </a:p>
            <a:p>
              <a:pPr marL="0" marR="0" lvl="0" indent="0" algn="ctr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California State University Fullerton</a:t>
              </a:r>
            </a:p>
            <a:p>
              <a:pPr marL="0" marR="0" lvl="0" indent="0" algn="ctr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  <a:t>XXXX@fullerton.edu</a:t>
              </a: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8" name="Picture 7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E0CBD6FB-A442-2DEF-093B-727C18312E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01" y="336267"/>
            <a:ext cx="5405895" cy="4103865"/>
          </a:xfrm>
          <a:prstGeom prst="rect">
            <a:avLst/>
          </a:prstGeom>
        </p:spPr>
      </p:pic>
      <p:pic>
        <p:nvPicPr>
          <p:cNvPr id="10" name="Picture 9" descr="A logo with white text&#10;&#10;Description automatically generated">
            <a:extLst>
              <a:ext uri="{FF2B5EF4-FFF2-40B4-BE49-F238E27FC236}">
                <a16:creationId xmlns:a16="http://schemas.microsoft.com/office/drawing/2014/main" id="{34BEE64B-1603-F461-0507-57817B08FA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48950" y="-586530"/>
            <a:ext cx="7772400" cy="600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851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14</TotalTime>
  <Words>248</Words>
  <Application>Microsoft Macintosh PowerPoint</Application>
  <PresentationFormat>Custom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Faller, John (Kenneth)</dc:creator>
  <cp:lastModifiedBy>Guerrero, Zach</cp:lastModifiedBy>
  <cp:revision>8</cp:revision>
  <dcterms:created xsi:type="dcterms:W3CDTF">2023-03-30T18:15:16Z</dcterms:created>
  <dcterms:modified xsi:type="dcterms:W3CDTF">2024-03-27T18:06:51Z</dcterms:modified>
</cp:coreProperties>
</file>